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1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4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9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0801D1-5FE7-477B-A0D2-207028B63C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BCCFF7-B8CB-4CF8-A181-408EC35790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812B-B01E-4372-AC2C-725977C64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Unravelling Experimental Constraints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1F57E-81F5-42E8-A1B8-C7435409B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Nathan Justus</a:t>
            </a:r>
          </a:p>
        </p:txBody>
      </p:sp>
    </p:spTree>
    <p:extLst>
      <p:ext uri="{BB962C8B-B14F-4D97-AF65-F5344CB8AC3E}">
        <p14:creationId xmlns:p14="http://schemas.microsoft.com/office/powerpoint/2010/main" val="359850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FFBC-F9C6-44C2-B7B3-8C745E20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 one coefficient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0060E-62B1-4553-A88E-F7A5838D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2878733"/>
            <a:ext cx="6267450" cy="1438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275B5A-D7E2-49F4-A4F4-B4A5B40E3921}"/>
              </a:ext>
            </a:extLst>
          </p:cNvPr>
          <p:cNvSpPr/>
          <p:nvPr/>
        </p:nvSpPr>
        <p:spPr>
          <a:xfrm>
            <a:off x="3575304" y="2970188"/>
            <a:ext cx="1720297" cy="1346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9ECE8-5B7B-48E5-A4BF-888E6CFAEB76}"/>
              </a:ext>
            </a:extLst>
          </p:cNvPr>
          <p:cNvSpPr txBox="1"/>
          <p:nvPr/>
        </p:nvSpPr>
        <p:spPr>
          <a:xfrm>
            <a:off x="4624048" y="2253574"/>
            <a:ext cx="3004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Break down local mass tensor.</a:t>
            </a:r>
          </a:p>
          <a:p>
            <a:pPr algn="ctr"/>
            <a:r>
              <a:rPr lang="en-US" dirty="0"/>
              <a:t>We can separate coefficients!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8855C-A677-4EA3-A633-D5949BE256CA}"/>
              </a:ext>
            </a:extLst>
          </p:cNvPr>
          <p:cNvSpPr txBox="1"/>
          <p:nvPr/>
        </p:nvSpPr>
        <p:spPr>
          <a:xfrm>
            <a:off x="3502052" y="4838644"/>
            <a:ext cx="518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EOM, force contribution is linear to coefficient!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2482AE-3E3D-4DED-AE40-BC46B5D67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6" y="5229781"/>
            <a:ext cx="26765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8736-1FDB-4D25-B05F-2EB02279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for all coefficients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99899-A98D-4BAC-ACA4-3EB7502D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905" y="3429000"/>
            <a:ext cx="2343150" cy="53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5A015D-BAD6-4357-A75E-2E54FA3ACA86}"/>
              </a:ext>
            </a:extLst>
          </p:cNvPr>
          <p:cNvSpPr txBox="1"/>
          <p:nvPr/>
        </p:nvSpPr>
        <p:spPr>
          <a:xfrm>
            <a:off x="2188364" y="4568690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Experimental Forces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1EE3B-7B03-4988-A4AA-F7386A96A6B3}"/>
              </a:ext>
            </a:extLst>
          </p:cNvPr>
          <p:cNvSpPr txBox="1"/>
          <p:nvPr/>
        </p:nvSpPr>
        <p:spPr>
          <a:xfrm>
            <a:off x="5223284" y="5332738"/>
            <a:ext cx="18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8AF6F-4075-4D68-9929-32A8BA6C83F6}"/>
              </a:ext>
            </a:extLst>
          </p:cNvPr>
          <p:cNvSpPr txBox="1"/>
          <p:nvPr/>
        </p:nvSpPr>
        <p:spPr>
          <a:xfrm>
            <a:off x="8256044" y="4568690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Coefficient Vector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0531F5-B248-42C9-85CA-6FD903F3724C}"/>
              </a:ext>
            </a:extLst>
          </p:cNvPr>
          <p:cNvCxnSpPr/>
          <p:nvPr/>
        </p:nvCxnSpPr>
        <p:spPr>
          <a:xfrm flipH="1">
            <a:off x="3432048" y="3863078"/>
            <a:ext cx="1636776" cy="70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819C57-491A-49AC-8CEE-E3B4196C83C5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6126480" y="3962400"/>
            <a:ext cx="0" cy="137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90DA92-6E16-4B72-A5E8-9B6E3839B26F}"/>
              </a:ext>
            </a:extLst>
          </p:cNvPr>
          <p:cNvCxnSpPr>
            <a:cxnSpLocks/>
          </p:cNvCxnSpPr>
          <p:nvPr/>
        </p:nvCxnSpPr>
        <p:spPr>
          <a:xfrm>
            <a:off x="7298055" y="3863078"/>
            <a:ext cx="1346073" cy="70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95461E-0FD1-4C1A-A038-7C63EFF9D53B}"/>
              </a:ext>
            </a:extLst>
          </p:cNvPr>
          <p:cNvSpPr txBox="1"/>
          <p:nvPr/>
        </p:nvSpPr>
        <p:spPr>
          <a:xfrm>
            <a:off x="2652332" y="2352347"/>
            <a:ext cx="688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force is a clean linear expression </a:t>
            </a:r>
            <a:r>
              <a:rPr lang="en-US" sz="2400" dirty="0" err="1"/>
              <a:t>wrt</a:t>
            </a:r>
            <a:r>
              <a:rPr lang="en-US" sz="2400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43963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DF61-9315-42BF-BDA3-4A80439F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Coefficients/</a:t>
            </a:r>
            <a:r>
              <a:rPr lang="en-US" dirty="0" err="1"/>
              <a:t>Observibility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686BB-89D5-4754-B60B-84B2AF08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92" y="3064821"/>
            <a:ext cx="1800225" cy="1809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3AE82-1F75-4058-B794-6CA3637899C0}"/>
              </a:ext>
            </a:extLst>
          </p:cNvPr>
          <p:cNvSpPr txBox="1"/>
          <p:nvPr/>
        </p:nvSpPr>
        <p:spPr>
          <a:xfrm>
            <a:off x="1403359" y="2222924"/>
            <a:ext cx="517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Sample forces/positions many times over experiment</a:t>
            </a:r>
          </a:p>
          <a:p>
            <a:pPr algn="ctr"/>
            <a:r>
              <a:rPr lang="en-US" dirty="0"/>
              <a:t>Stack ‘</a:t>
            </a:r>
            <a:r>
              <a:rPr lang="en-US" dirty="0" err="1"/>
              <a:t>em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936A2-3188-4D1E-AE45-164C3C48B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02" y="3064821"/>
            <a:ext cx="3048000" cy="179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536C4A-D403-4C7C-A5E9-70073FBFA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617" y="5335325"/>
            <a:ext cx="1638300" cy="504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9F3F32-B91F-4315-8715-205891B62841}"/>
              </a:ext>
            </a:extLst>
          </p:cNvPr>
          <p:cNvSpPr txBox="1"/>
          <p:nvPr/>
        </p:nvSpPr>
        <p:spPr>
          <a:xfrm>
            <a:off x="8087898" y="2695489"/>
            <a:ext cx="291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Pseudoinverse to find best fit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C9BC3C-6C3D-421C-A955-29C661AD2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903" y="3188989"/>
            <a:ext cx="1581150" cy="600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9EAD5C-8705-438E-8794-9C08321B44A6}"/>
              </a:ext>
            </a:extLst>
          </p:cNvPr>
          <p:cNvSpPr txBox="1"/>
          <p:nvPr/>
        </p:nvSpPr>
        <p:spPr>
          <a:xfrm>
            <a:off x="7275723" y="4345700"/>
            <a:ext cx="454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Coefficients are observable from experiment if</a:t>
            </a:r>
          </a:p>
          <a:p>
            <a:pPr algn="ctr"/>
            <a:r>
              <a:rPr lang="en-US" dirty="0"/>
              <a:t>sensitivity matrix is full column rank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57F944-D501-4D10-BE76-4CE714626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995" y="4992031"/>
            <a:ext cx="640966" cy="5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31A7-E56E-499E-866F-C099E775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998720" cy="1450757"/>
          </a:xfrm>
        </p:spPr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2AA51-B180-42A4-BCAD-456FDF5D6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7280" y="1913641"/>
            <a:ext cx="4937760" cy="41788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Still tank experiment unobservable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as expected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Flow tank experiment observable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good news!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Pseudoinverse </a:t>
            </a:r>
            <a:r>
              <a:rPr lang="en-US" sz="2400"/>
              <a:t>data works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B2BF8-60C5-4132-960C-9FE118F89C2D}"/>
              </a:ext>
            </a:extLst>
          </p:cNvPr>
          <p:cNvSpPr txBox="1">
            <a:spLocks/>
          </p:cNvSpPr>
          <p:nvPr/>
        </p:nvSpPr>
        <p:spPr>
          <a:xfrm>
            <a:off x="6096000" y="282546"/>
            <a:ext cx="49987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Questions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AB2978-73EC-49C9-B266-141148D1B5F5}"/>
              </a:ext>
            </a:extLst>
          </p:cNvPr>
          <p:cNvSpPr txBox="1">
            <a:spLocks/>
          </p:cNvSpPr>
          <p:nvPr/>
        </p:nvSpPr>
        <p:spPr>
          <a:xfrm>
            <a:off x="6156962" y="1913641"/>
            <a:ext cx="4937760" cy="41788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What if we don’t know the center of mass and drag?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How do we do this for continuously flexible systems?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Will this best-fit unmodelled effects?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Vortex shedding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Laminar -&gt; Turbulent flow transitions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Surface effects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3DF52F-F48F-46C4-A4E6-289D43C98CA1}"/>
              </a:ext>
            </a:extLst>
          </p:cNvPr>
          <p:cNvCxnSpPr/>
          <p:nvPr/>
        </p:nvCxnSpPr>
        <p:spPr>
          <a:xfrm>
            <a:off x="5929460" y="669303"/>
            <a:ext cx="0" cy="4901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0F62-5201-426F-B5D8-10E18755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experiments seem useful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6EDF3-AFE0-4416-8D61-74B299E3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21031"/>
            <a:ext cx="4919509" cy="3894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8CBB2-87EA-45AF-B101-B5665BCA1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06" y="1900286"/>
            <a:ext cx="4084850" cy="1794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4BC11A-DF22-4D8E-9850-C57E32F92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06" y="3694416"/>
            <a:ext cx="4124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5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0F62-5201-426F-B5D8-10E18755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studying locomotion with them is very difficult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6EDF3-AFE0-4416-8D61-74B299E3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21031"/>
            <a:ext cx="4919509" cy="3894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8CBB2-87EA-45AF-B101-B5665BCA1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06" y="1900286"/>
            <a:ext cx="4084850" cy="1794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4BC11A-DF22-4D8E-9850-C57E32F92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06" y="3694416"/>
            <a:ext cx="4124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9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D8E5-D762-4CE4-B7CF-C0584263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Categorizing ‘dimensions’ of a swimmer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AF1B9-748A-4B24-A181-305ACA797BAA}"/>
              </a:ext>
            </a:extLst>
          </p:cNvPr>
          <p:cNvSpPr txBox="1"/>
          <p:nvPr/>
        </p:nvSpPr>
        <p:spPr>
          <a:xfrm>
            <a:off x="4160520" y="1984248"/>
            <a:ext cx="343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Total Configuration 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F5504-5A78-4BE2-88F3-13F2142623BB}"/>
              </a:ext>
            </a:extLst>
          </p:cNvPr>
          <p:cNvSpPr txBox="1"/>
          <p:nvPr/>
        </p:nvSpPr>
        <p:spPr>
          <a:xfrm>
            <a:off x="2413440" y="3059668"/>
            <a:ext cx="22422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Position Space</a:t>
            </a:r>
          </a:p>
          <a:p>
            <a:pPr algn="ctr"/>
            <a:r>
              <a:rPr lang="en-US" dirty="0"/>
              <a:t>(position, orientation)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A3860-0726-4925-BF50-12D4B33DBD05}"/>
              </a:ext>
            </a:extLst>
          </p:cNvPr>
          <p:cNvSpPr txBox="1"/>
          <p:nvPr/>
        </p:nvSpPr>
        <p:spPr>
          <a:xfrm>
            <a:off x="7579905" y="3059668"/>
            <a:ext cx="20658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Shape Space</a:t>
            </a:r>
          </a:p>
          <a:p>
            <a:pPr algn="ctr"/>
            <a:r>
              <a:rPr lang="en-US" dirty="0"/>
              <a:t>(body arrangement)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3DE36-68B3-4941-A997-E23B9C1323D1}"/>
              </a:ext>
            </a:extLst>
          </p:cNvPr>
          <p:cNvSpPr txBox="1"/>
          <p:nvPr/>
        </p:nvSpPr>
        <p:spPr>
          <a:xfrm>
            <a:off x="827693" y="4556236"/>
            <a:ext cx="21532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Free</a:t>
            </a:r>
          </a:p>
          <a:p>
            <a:pPr algn="ctr"/>
            <a:r>
              <a:rPr lang="en-US" sz="2400" b="1" dirty="0"/>
              <a:t>Dimensions</a:t>
            </a:r>
            <a:br>
              <a:rPr lang="en-US" sz="2400" b="1" dirty="0"/>
            </a:br>
            <a:r>
              <a:rPr lang="en-US" dirty="0"/>
              <a:t>(swimmer can move)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D7E7B-1759-4EDD-86A2-D4BB954D6A4E}"/>
              </a:ext>
            </a:extLst>
          </p:cNvPr>
          <p:cNvSpPr txBox="1"/>
          <p:nvPr/>
        </p:nvSpPr>
        <p:spPr>
          <a:xfrm>
            <a:off x="3630524" y="4556236"/>
            <a:ext cx="1899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Constrained</a:t>
            </a:r>
          </a:p>
          <a:p>
            <a:pPr algn="ctr"/>
            <a:r>
              <a:rPr lang="en-US" sz="2400" b="1" dirty="0"/>
              <a:t>Dimensions</a:t>
            </a:r>
          </a:p>
          <a:p>
            <a:pPr algn="ctr"/>
            <a:r>
              <a:rPr lang="en-US" dirty="0"/>
              <a:t>(swimmer is fixed)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C1F2C-88CC-4B95-95C6-4D3FCCC1BF30}"/>
              </a:ext>
            </a:extLst>
          </p:cNvPr>
          <p:cNvSpPr txBox="1"/>
          <p:nvPr/>
        </p:nvSpPr>
        <p:spPr>
          <a:xfrm>
            <a:off x="6533722" y="4556236"/>
            <a:ext cx="1915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Active</a:t>
            </a:r>
          </a:p>
          <a:p>
            <a:pPr algn="ctr"/>
            <a:r>
              <a:rPr lang="en-US" sz="2400" b="1" dirty="0"/>
              <a:t>Shape Modes</a:t>
            </a:r>
          </a:p>
          <a:p>
            <a:pPr algn="ctr"/>
            <a:r>
              <a:rPr lang="en-US" dirty="0"/>
              <a:t>(motorized joint)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670B6-0D4F-471A-873D-D84B1493A6E7}"/>
              </a:ext>
            </a:extLst>
          </p:cNvPr>
          <p:cNvSpPr txBox="1"/>
          <p:nvPr/>
        </p:nvSpPr>
        <p:spPr>
          <a:xfrm>
            <a:off x="9561362" y="4556236"/>
            <a:ext cx="2003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Passive</a:t>
            </a:r>
          </a:p>
          <a:p>
            <a:pPr algn="ctr"/>
            <a:r>
              <a:rPr lang="en-US" sz="2400" b="1" dirty="0"/>
              <a:t>Shape Modes</a:t>
            </a:r>
          </a:p>
          <a:p>
            <a:pPr algn="ctr"/>
            <a:r>
              <a:rPr lang="en-US" dirty="0"/>
              <a:t>(uncontrolled joint)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821876-865F-4F7A-9E38-3C638BF79910}"/>
              </a:ext>
            </a:extLst>
          </p:cNvPr>
          <p:cNvCxnSpPr/>
          <p:nvPr/>
        </p:nvCxnSpPr>
        <p:spPr>
          <a:xfrm>
            <a:off x="6885432" y="2445913"/>
            <a:ext cx="1463040" cy="613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5788BB-EBE0-4B07-A1CB-D1617A5208B8}"/>
              </a:ext>
            </a:extLst>
          </p:cNvPr>
          <p:cNvCxnSpPr>
            <a:cxnSpLocks/>
          </p:cNvCxnSpPr>
          <p:nvPr/>
        </p:nvCxnSpPr>
        <p:spPr>
          <a:xfrm>
            <a:off x="9100231" y="3798332"/>
            <a:ext cx="1314785" cy="75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1503B6-E0CF-42EB-98B7-15F62E61B2D2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491677" y="3798332"/>
            <a:ext cx="725758" cy="75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6C8350-E96C-4436-A6AA-53BFEA970730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534581" y="2456158"/>
            <a:ext cx="1209369" cy="60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EB0B65-91CA-4EBE-947B-C97E68723731}"/>
              </a:ext>
            </a:extLst>
          </p:cNvPr>
          <p:cNvCxnSpPr>
            <a:cxnSpLocks/>
          </p:cNvCxnSpPr>
          <p:nvPr/>
        </p:nvCxnSpPr>
        <p:spPr>
          <a:xfrm flipH="1">
            <a:off x="2039112" y="3798332"/>
            <a:ext cx="979013" cy="75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D0B92A-EDB1-41F3-9239-23A47E591B9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997138" y="3778466"/>
            <a:ext cx="582909" cy="77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9EADA5-CB2E-4D1A-A335-7DDC8C102F8B}"/>
              </a:ext>
            </a:extLst>
          </p:cNvPr>
          <p:cNvSpPr txBox="1"/>
          <p:nvPr/>
        </p:nvSpPr>
        <p:spPr>
          <a:xfrm>
            <a:off x="1781052" y="2592800"/>
            <a:ext cx="23035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Free Dimensions</a:t>
            </a:r>
            <a:br>
              <a:rPr lang="en-US" sz="2400" b="1" dirty="0"/>
            </a:br>
            <a:r>
              <a:rPr lang="en-US" dirty="0"/>
              <a:t>(swimmer can move)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6C572-CF9C-4302-879F-86C0703E318B}"/>
              </a:ext>
            </a:extLst>
          </p:cNvPr>
          <p:cNvSpPr txBox="1"/>
          <p:nvPr/>
        </p:nvSpPr>
        <p:spPr>
          <a:xfrm>
            <a:off x="1291494" y="3526537"/>
            <a:ext cx="32826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Constrained Dimensions</a:t>
            </a:r>
          </a:p>
          <a:p>
            <a:pPr algn="ctr"/>
            <a:r>
              <a:rPr lang="en-US" dirty="0"/>
              <a:t>(swimmer is fixed)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C27BE-EE9F-4137-822F-733503AF8AD4}"/>
              </a:ext>
            </a:extLst>
          </p:cNvPr>
          <p:cNvSpPr txBox="1"/>
          <p:nvPr/>
        </p:nvSpPr>
        <p:spPr>
          <a:xfrm>
            <a:off x="1542717" y="4460274"/>
            <a:ext cx="2780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Active Shape Modes</a:t>
            </a:r>
          </a:p>
          <a:p>
            <a:pPr algn="ctr"/>
            <a:r>
              <a:rPr lang="en-US" dirty="0"/>
              <a:t>(motorized joint)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732AA-14F4-430B-BAC7-5F1F7755687A}"/>
              </a:ext>
            </a:extLst>
          </p:cNvPr>
          <p:cNvSpPr txBox="1"/>
          <p:nvPr/>
        </p:nvSpPr>
        <p:spPr>
          <a:xfrm>
            <a:off x="1475198" y="5394011"/>
            <a:ext cx="2915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Passive Shape Modes</a:t>
            </a:r>
          </a:p>
          <a:p>
            <a:pPr algn="ctr"/>
            <a:r>
              <a:rPr lang="en-US" dirty="0"/>
              <a:t>(uncontrolled joint)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2DD27-88FE-43DE-8385-4982A033F65F}"/>
              </a:ext>
            </a:extLst>
          </p:cNvPr>
          <p:cNvSpPr txBox="1"/>
          <p:nvPr/>
        </p:nvSpPr>
        <p:spPr>
          <a:xfrm>
            <a:off x="5319638" y="1939451"/>
            <a:ext cx="277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Useful Position Data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71D13-BC12-4E3A-82E3-57B6E8A17834}"/>
              </a:ext>
            </a:extLst>
          </p:cNvPr>
          <p:cNvSpPr txBox="1"/>
          <p:nvPr/>
        </p:nvSpPr>
        <p:spPr>
          <a:xfrm>
            <a:off x="8554744" y="1934247"/>
            <a:ext cx="242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Useful Force Data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0B27E0-32BE-45B2-96C0-89919EAE9332}"/>
              </a:ext>
            </a:extLst>
          </p:cNvPr>
          <p:cNvCxnSpPr>
            <a:cxnSpLocks/>
          </p:cNvCxnSpPr>
          <p:nvPr/>
        </p:nvCxnSpPr>
        <p:spPr>
          <a:xfrm>
            <a:off x="8330184" y="1934247"/>
            <a:ext cx="0" cy="4289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D80417-12CD-4C16-89B3-C78C0123D40F}"/>
              </a:ext>
            </a:extLst>
          </p:cNvPr>
          <p:cNvCxnSpPr>
            <a:cxnSpLocks/>
          </p:cNvCxnSpPr>
          <p:nvPr/>
        </p:nvCxnSpPr>
        <p:spPr>
          <a:xfrm>
            <a:off x="1097280" y="3429000"/>
            <a:ext cx="10323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083A74-63ED-4E7A-ABCC-EE8531F6185D}"/>
              </a:ext>
            </a:extLst>
          </p:cNvPr>
          <p:cNvCxnSpPr>
            <a:cxnSpLocks/>
          </p:cNvCxnSpPr>
          <p:nvPr/>
        </p:nvCxnSpPr>
        <p:spPr>
          <a:xfrm>
            <a:off x="1097280" y="2484120"/>
            <a:ext cx="10323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CF80D4-D00D-429C-AF3F-0F85DE93BC17}"/>
              </a:ext>
            </a:extLst>
          </p:cNvPr>
          <p:cNvCxnSpPr>
            <a:cxnSpLocks/>
          </p:cNvCxnSpPr>
          <p:nvPr/>
        </p:nvCxnSpPr>
        <p:spPr>
          <a:xfrm>
            <a:off x="1082918" y="4420650"/>
            <a:ext cx="10323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7A55-951B-4F32-85B2-0FBD0DEF4091}"/>
              </a:ext>
            </a:extLst>
          </p:cNvPr>
          <p:cNvCxnSpPr>
            <a:cxnSpLocks/>
          </p:cNvCxnSpPr>
          <p:nvPr/>
        </p:nvCxnSpPr>
        <p:spPr>
          <a:xfrm>
            <a:off x="1082918" y="5336099"/>
            <a:ext cx="10323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C229AE-CA82-408E-9AB0-22A701D88AB1}"/>
              </a:ext>
            </a:extLst>
          </p:cNvPr>
          <p:cNvCxnSpPr>
            <a:cxnSpLocks/>
          </p:cNvCxnSpPr>
          <p:nvPr/>
        </p:nvCxnSpPr>
        <p:spPr>
          <a:xfrm>
            <a:off x="1082918" y="6224016"/>
            <a:ext cx="10323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8F542C-A565-4677-AE3F-9820B9AC934A}"/>
              </a:ext>
            </a:extLst>
          </p:cNvPr>
          <p:cNvCxnSpPr>
            <a:cxnSpLocks/>
          </p:cNvCxnSpPr>
          <p:nvPr/>
        </p:nvCxnSpPr>
        <p:spPr>
          <a:xfrm>
            <a:off x="4998720" y="1934247"/>
            <a:ext cx="0" cy="4289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ED13D8-0D93-4986-8BDD-4EDDBC2EAC29}"/>
              </a:ext>
            </a:extLst>
          </p:cNvPr>
          <p:cNvCxnSpPr>
            <a:cxnSpLocks/>
          </p:cNvCxnSpPr>
          <p:nvPr/>
        </p:nvCxnSpPr>
        <p:spPr>
          <a:xfrm>
            <a:off x="11420856" y="1934247"/>
            <a:ext cx="0" cy="4289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49E4B900-B80D-46C0-A627-2294B660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0083" y="2610660"/>
            <a:ext cx="730472" cy="730472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A5EE6B11-0D38-4339-B31F-0E7C0AFE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3102" y="3566162"/>
            <a:ext cx="730472" cy="730472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72CA45B2-E5F0-4F20-9A5D-FC7DF416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9068" y="4576051"/>
            <a:ext cx="730472" cy="730472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951325C0-96E3-4977-BDC7-BC6FE23A8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0284" y="4576051"/>
            <a:ext cx="730472" cy="730472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8E952A9A-DAD7-4F13-B158-81BEE6EA9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9797" y="5398107"/>
            <a:ext cx="730472" cy="730472"/>
          </a:xfrm>
          <a:prstGeom prst="rect">
            <a:avLst/>
          </a:prstGeom>
        </p:spPr>
      </p:pic>
      <p:pic>
        <p:nvPicPr>
          <p:cNvPr id="21" name="Graphic 20" descr="Add with solid fill">
            <a:extLst>
              <a:ext uri="{FF2B5EF4-FFF2-40B4-BE49-F238E27FC236}">
                <a16:creationId xmlns:a16="http://schemas.microsoft.com/office/drawing/2014/main" id="{CE45075A-E5EB-4BFB-8BC9-A1043AA7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64903">
            <a:off x="6217789" y="3550250"/>
            <a:ext cx="795064" cy="795064"/>
          </a:xfrm>
          <a:prstGeom prst="rect">
            <a:avLst/>
          </a:prstGeom>
        </p:spPr>
      </p:pic>
      <p:pic>
        <p:nvPicPr>
          <p:cNvPr id="22" name="Graphic 21" descr="Add with solid fill">
            <a:extLst>
              <a:ext uri="{FF2B5EF4-FFF2-40B4-BE49-F238E27FC236}">
                <a16:creationId xmlns:a16="http://schemas.microsoft.com/office/drawing/2014/main" id="{897CCE39-9EAF-4388-B854-913AB0D9C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64903">
            <a:off x="9451250" y="2596463"/>
            <a:ext cx="795064" cy="795064"/>
          </a:xfrm>
          <a:prstGeom prst="rect">
            <a:avLst/>
          </a:prstGeom>
        </p:spPr>
      </p:pic>
      <p:pic>
        <p:nvPicPr>
          <p:cNvPr id="23" name="Graphic 22" descr="Add with solid fill">
            <a:extLst>
              <a:ext uri="{FF2B5EF4-FFF2-40B4-BE49-F238E27FC236}">
                <a16:creationId xmlns:a16="http://schemas.microsoft.com/office/drawing/2014/main" id="{04E1E5C5-A16C-43E9-B6D7-F08065504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64903">
            <a:off x="9470806" y="5397482"/>
            <a:ext cx="795064" cy="79506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781A615-47B8-4158-AE11-572230708FDA}"/>
              </a:ext>
            </a:extLst>
          </p:cNvPr>
          <p:cNvSpPr txBox="1">
            <a:spLocks/>
          </p:cNvSpPr>
          <p:nvPr/>
        </p:nvSpPr>
        <p:spPr>
          <a:xfrm>
            <a:off x="2788920" y="704964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Experimental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0E8A-24AA-4502-B2CD-4A80F352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likely goal for locomotion experiments?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4696-4E10-46D3-A780-7DA617C7C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21806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Select coefficients to best match locomotion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Body Parameters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Hydrodynamic Masses/Inertias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Drag Coefficients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Passive Joint Parameters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Spring Constant(s)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Damping Constant(s)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CA85-14EE-4330-A8F8-4AE92C35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that might not always be possible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DF4AC16-99EB-4704-922C-5D080C57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1" y="2606510"/>
            <a:ext cx="3889342" cy="2917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870CA-405E-4573-8DB4-C66409A4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036" y="3177645"/>
            <a:ext cx="2066925" cy="7905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5B1E57-6555-4A8C-9434-685B0D3181A0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8893498" y="3572932"/>
            <a:ext cx="10334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F89403-2690-4155-9572-DEC4BCC77C32}"/>
              </a:ext>
            </a:extLst>
          </p:cNvPr>
          <p:cNvCxnSpPr>
            <a:cxnSpLocks/>
          </p:cNvCxnSpPr>
          <p:nvPr/>
        </p:nvCxnSpPr>
        <p:spPr>
          <a:xfrm flipV="1">
            <a:off x="8893498" y="2624328"/>
            <a:ext cx="0" cy="94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901656-4F7C-4AA5-A9EC-793FFBEFA822}"/>
              </a:ext>
            </a:extLst>
          </p:cNvPr>
          <p:cNvSpPr txBox="1"/>
          <p:nvPr/>
        </p:nvSpPr>
        <p:spPr>
          <a:xfrm>
            <a:off x="10040112" y="3429000"/>
            <a:ext cx="13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properties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BC738F-28BD-4DE9-9DFA-7B0FCAFE33CE}"/>
              </a:ext>
            </a:extLst>
          </p:cNvPr>
          <p:cNvSpPr txBox="1"/>
          <p:nvPr/>
        </p:nvSpPr>
        <p:spPr>
          <a:xfrm>
            <a:off x="8232355" y="2229041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properties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9EB92-9DAE-40E9-8B98-AE322D81E959}"/>
              </a:ext>
            </a:extLst>
          </p:cNvPr>
          <p:cNvSpPr txBox="1"/>
          <p:nvPr/>
        </p:nvSpPr>
        <p:spPr>
          <a:xfrm>
            <a:off x="6939327" y="4459531"/>
            <a:ext cx="4431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link does not move in its local X frame!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experiment gives no information about</a:t>
            </a:r>
          </a:p>
          <a:p>
            <a:pPr algn="ctr"/>
            <a:r>
              <a:rPr lang="en-US" dirty="0"/>
              <a:t>one link’s x-direction mass or drag properties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E1F7FB-B207-46DC-AC02-7D83206BD40A}"/>
              </a:ext>
            </a:extLst>
          </p:cNvPr>
          <p:cNvSpPr txBox="1"/>
          <p:nvPr/>
        </p:nvSpPr>
        <p:spPr>
          <a:xfrm>
            <a:off x="2637360" y="2133744"/>
            <a:ext cx="21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Experiment</a:t>
            </a:r>
          </a:p>
        </p:txBody>
      </p:sp>
    </p:spTree>
    <p:extLst>
      <p:ext uri="{BB962C8B-B14F-4D97-AF65-F5344CB8AC3E}">
        <p14:creationId xmlns:p14="http://schemas.microsoft.com/office/powerpoint/2010/main" val="5854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CC90-BF2E-49E3-8682-D418530A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use a </a:t>
            </a:r>
            <a:r>
              <a:rPr lang="en-US" dirty="0" err="1"/>
              <a:t>flowtank</a:t>
            </a:r>
            <a:r>
              <a:rPr lang="en-US" dirty="0"/>
              <a:t> to fix this?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7D62120-D369-4152-B33D-6382D0990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1" y="2410718"/>
            <a:ext cx="5036114" cy="377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EF94F-5C60-48A0-A420-C69800D67159}"/>
              </a:ext>
            </a:extLst>
          </p:cNvPr>
          <p:cNvSpPr txBox="1"/>
          <p:nvPr/>
        </p:nvSpPr>
        <p:spPr>
          <a:xfrm>
            <a:off x="7356054" y="3176174"/>
            <a:ext cx="41632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link moves in X now…</a:t>
            </a:r>
          </a:p>
          <a:p>
            <a:pPr algn="ctr"/>
            <a:r>
              <a:rPr lang="en-US" dirty="0"/>
              <a:t>But is it good enough? How do we know?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do we tell in general if an experiment</a:t>
            </a:r>
          </a:p>
          <a:p>
            <a:pPr algn="ctr"/>
            <a:r>
              <a:rPr lang="en-US" dirty="0"/>
              <a:t>provides sufficient information</a:t>
            </a:r>
          </a:p>
          <a:p>
            <a:pPr algn="ctr"/>
            <a:r>
              <a:rPr lang="en-US" dirty="0"/>
              <a:t>to observe all hydrodynamic properties?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When are coefficients ‘Observable’?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FACBB-F733-4082-A079-211D12AD3627}"/>
              </a:ext>
            </a:extLst>
          </p:cNvPr>
          <p:cNvSpPr txBox="1"/>
          <p:nvPr/>
        </p:nvSpPr>
        <p:spPr>
          <a:xfrm>
            <a:off x="2504385" y="2041386"/>
            <a:ext cx="29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Experiment in </a:t>
            </a:r>
            <a:r>
              <a:rPr lang="en-US" dirty="0" err="1"/>
              <a:t>Flowtank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A4B3-1035-4B52-A85E-01705F1C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Time: Motion Model from </a:t>
            </a:r>
            <a:r>
              <a:rPr lang="en-US" dirty="0" err="1"/>
              <a:t>Coeffs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5EEC-4406-4249-ABB8-54815516C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790" y="5421465"/>
            <a:ext cx="4448175" cy="619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D6540-3AF3-417B-8A39-E2980EDFFA45}"/>
              </a:ext>
            </a:extLst>
          </p:cNvPr>
          <p:cNvSpPr txBox="1"/>
          <p:nvPr/>
        </p:nvSpPr>
        <p:spPr>
          <a:xfrm>
            <a:off x="4633405" y="5120641"/>
            <a:ext cx="269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Forced Equation of Motion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14BF4-E0BC-4D84-92C6-886868ED0171}"/>
              </a:ext>
            </a:extLst>
          </p:cNvPr>
          <p:cNvSpPr txBox="1"/>
          <p:nvPr/>
        </p:nvSpPr>
        <p:spPr>
          <a:xfrm>
            <a:off x="2077250" y="3882720"/>
            <a:ext cx="24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Pulled back mass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FFC2F-6A36-4128-AC12-67A0FBE42E08}"/>
              </a:ext>
            </a:extLst>
          </p:cNvPr>
          <p:cNvSpPr txBox="1"/>
          <p:nvPr/>
        </p:nvSpPr>
        <p:spPr>
          <a:xfrm>
            <a:off x="7843249" y="3882720"/>
            <a:ext cx="23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Pulled back drag matrix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2AC593-F56E-4C8C-B5A8-395640D0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74" y="4215766"/>
            <a:ext cx="2752725" cy="904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D1C6D3-1270-4472-B129-B7FEB954C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777" y="4198846"/>
            <a:ext cx="2676525" cy="9048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4C909C-A423-4BF2-8CFA-73E18F15E5B0}"/>
              </a:ext>
            </a:extLst>
          </p:cNvPr>
          <p:cNvSpPr txBox="1"/>
          <p:nvPr/>
        </p:nvSpPr>
        <p:spPr>
          <a:xfrm>
            <a:off x="2208183" y="1819716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Link Mass Tensor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333EE5-1F47-4C23-A4BA-66290E950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025" y="2119477"/>
            <a:ext cx="2743200" cy="1381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6CC1FC-D209-4BEA-AC18-3CA0C41E4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777" y="2189048"/>
            <a:ext cx="2333625" cy="1333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AC0153-2D83-40D3-AE39-E9FDD4CBCCC0}"/>
              </a:ext>
            </a:extLst>
          </p:cNvPr>
          <p:cNvSpPr txBox="1"/>
          <p:nvPr/>
        </p:nvSpPr>
        <p:spPr>
          <a:xfrm>
            <a:off x="7916539" y="1819716"/>
            <a:ext cx="225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Link Drag Tensor</a:t>
            </a:r>
          </a:p>
        </p:txBody>
      </p:sp>
    </p:spTree>
    <p:extLst>
      <p:ext uri="{BB962C8B-B14F-4D97-AF65-F5344CB8AC3E}">
        <p14:creationId xmlns:p14="http://schemas.microsoft.com/office/powerpoint/2010/main" val="5158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20" grpId="0"/>
      <p:bldP spid="2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</TotalTime>
  <Words>395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Unravelling Experimental Constraints</vt:lpstr>
      <vt:lpstr>Constrained experiments seem useful</vt:lpstr>
      <vt:lpstr>…But studying locomotion with them is very difficult</vt:lpstr>
      <vt:lpstr>Categorizing ‘dimensions’ of a swimmer</vt:lpstr>
      <vt:lpstr>PowerPoint Presentation</vt:lpstr>
      <vt:lpstr>What is the likely goal for locomotion experiments?</vt:lpstr>
      <vt:lpstr>But that might not always be possible</vt:lpstr>
      <vt:lpstr>Can we use a flowtank to fix this?</vt:lpstr>
      <vt:lpstr>Math Time: Motion Model from Coeffs</vt:lpstr>
      <vt:lpstr>Isolate one coefficient </vt:lpstr>
      <vt:lpstr>Repeat for all coefficients</vt:lpstr>
      <vt:lpstr>Determining Coefficients/Observibility</vt:lpstr>
      <vt:lpstr>Preliminary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Unravelling Experimental Constraints</dc:title>
  <dc:creator>Nathan Justus</dc:creator>
  <cp:lastModifiedBy>Nathan Justus</cp:lastModifiedBy>
  <cp:revision>2</cp:revision>
  <dcterms:created xsi:type="dcterms:W3CDTF">2021-11-08T21:24:26Z</dcterms:created>
  <dcterms:modified xsi:type="dcterms:W3CDTF">2021-11-09T17:51:48Z</dcterms:modified>
</cp:coreProperties>
</file>