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  <p:sldMasterId id="2147483678" r:id="rId5"/>
  </p:sldMasterIdLst>
  <p:notesMasterIdLst>
    <p:notesMasterId r:id="rId9"/>
  </p:notesMasterIdLst>
  <p:sldIdLst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DA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930215-29C7-41F3-9FFC-587D5CA9913F}" v="4" dt="2024-10-18T04:00:39.2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127" y="3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FE861C-486B-4E18-A0E9-A790238A915C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811066-0135-4CAA-8AD4-89A97190AC0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604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5120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913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- Full Image 1" userDrawn="1">
  <p:cSld name="Title Slide - Full Image 1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EDD15F-E18B-0FBA-C15C-38DD5425AFB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33400" y="2438400"/>
            <a:ext cx="914400" cy="91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Google Shape;16;p7"/>
          <p:cNvSpPr/>
          <p:nvPr/>
        </p:nvSpPr>
        <p:spPr>
          <a:xfrm>
            <a:off x="0" y="0"/>
            <a:ext cx="12192000" cy="558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7"/>
          <p:cNvSpPr>
            <a:spLocks noGrp="1"/>
          </p:cNvSpPr>
          <p:nvPr>
            <p:ph type="pic" idx="2"/>
          </p:nvPr>
        </p:nvSpPr>
        <p:spPr>
          <a:xfrm>
            <a:off x="0" y="0"/>
            <a:ext cx="12192000" cy="5588000"/>
          </a:xfrm>
          <a:prstGeom prst="rect">
            <a:avLst/>
          </a:prstGeom>
          <a:noFill/>
          <a:ln>
            <a:noFill/>
          </a:ln>
        </p:spPr>
      </p:sp>
      <p:sp>
        <p:nvSpPr>
          <p:cNvPr id="19" name="Google Shape;19;p7"/>
          <p:cNvSpPr txBox="1">
            <a:spLocks noGrp="1"/>
          </p:cNvSpPr>
          <p:nvPr>
            <p:ph type="ctrTitle"/>
          </p:nvPr>
        </p:nvSpPr>
        <p:spPr>
          <a:xfrm>
            <a:off x="1066801" y="1637759"/>
            <a:ext cx="5375563" cy="34807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C4405"/>
              </a:buClr>
              <a:buSzPts val="8000"/>
              <a:buFont typeface="Arial"/>
              <a:buNone/>
              <a:defRPr sz="6000" cap="none">
                <a:solidFill>
                  <a:srgbClr val="DC440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subTitle" idx="1"/>
          </p:nvPr>
        </p:nvSpPr>
        <p:spPr>
          <a:xfrm>
            <a:off x="1066801" y="544353"/>
            <a:ext cx="10058400" cy="456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15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endParaRPr/>
          </a:p>
        </p:txBody>
      </p:sp>
      <p:pic>
        <p:nvPicPr>
          <p:cNvPr id="21" name="Google Shape;21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92591" y="5745031"/>
            <a:ext cx="3006818" cy="960534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oogle Shape;85;p1">
            <a:extLst>
              <a:ext uri="{FF2B5EF4-FFF2-40B4-BE49-F238E27FC236}">
                <a16:creationId xmlns:a16="http://schemas.microsoft.com/office/drawing/2014/main" id="{F5F50ABB-41D5-4107-E650-9AA55710375C}"/>
              </a:ext>
            </a:extLst>
          </p:cNvPr>
          <p:cNvPicPr preferRelativeResize="0">
            <a:picLocks noGrp="1"/>
          </p:cNvPicPr>
          <p:nvPr userDrawn="1"/>
        </p:nvPicPr>
        <p:blipFill rotWithShape="1">
          <a:blip r:embed="rId3">
            <a:alphaModFix amt="43000"/>
          </a:blip>
          <a:srcRect l="7552"/>
          <a:stretch/>
        </p:blipFill>
        <p:spPr>
          <a:xfrm>
            <a:off x="-472160" y="515237"/>
            <a:ext cx="12740360" cy="5119864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7"/>
          <p:cNvSpPr/>
          <p:nvPr/>
        </p:nvSpPr>
        <p:spPr>
          <a:xfrm>
            <a:off x="-76200" y="5587320"/>
            <a:ext cx="12344400" cy="127068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- White - No Cres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8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Georgia"/>
              <a:buNone/>
              <a:defRPr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30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lvl="2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 - White - No Crest" type="twoObj">
  <p:cSld name="TWO_OBJECT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Georgia"/>
              <a:buNone/>
              <a:defRPr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30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lvl="2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30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lvl="2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- White - No Crest" type="titleOnly">
  <p:cSld name="TITLE_ONL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Georgia"/>
              <a:buNone/>
              <a:defRPr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- Black" type="title">
  <p:cSld name="TITLE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12"/>
          <p:cNvSpPr txBox="1">
            <a:spLocks noGrp="1"/>
          </p:cNvSpPr>
          <p:nvPr>
            <p:ph type="ctrTitle"/>
          </p:nvPr>
        </p:nvSpPr>
        <p:spPr>
          <a:xfrm>
            <a:off x="1066801" y="1866360"/>
            <a:ext cx="10058400" cy="3748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C4405"/>
              </a:buClr>
              <a:buSzPts val="8000"/>
              <a:buFont typeface="Arial"/>
              <a:buNone/>
              <a:defRPr sz="6000" cap="none">
                <a:solidFill>
                  <a:srgbClr val="DC440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ubTitle" idx="1"/>
          </p:nvPr>
        </p:nvSpPr>
        <p:spPr>
          <a:xfrm>
            <a:off x="1066801" y="544353"/>
            <a:ext cx="10058400" cy="456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5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endParaRPr/>
          </a:p>
        </p:txBody>
      </p:sp>
      <p:pic>
        <p:nvPicPr>
          <p:cNvPr id="44" name="Google Shape;44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439152" y="5493828"/>
            <a:ext cx="3314705" cy="10588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- Orange - No Crest">
  <p:cSld name="Title Slide - Orange - No Cres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DC4405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13"/>
          <p:cNvSpPr txBox="1">
            <a:spLocks noGrp="1"/>
          </p:cNvSpPr>
          <p:nvPr>
            <p:ph type="ctrTitle"/>
          </p:nvPr>
        </p:nvSpPr>
        <p:spPr>
          <a:xfrm>
            <a:off x="1066801" y="1866360"/>
            <a:ext cx="10058400" cy="3748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  <a:defRPr sz="600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subTitle" idx="1"/>
          </p:nvPr>
        </p:nvSpPr>
        <p:spPr>
          <a:xfrm>
            <a:off x="1066801" y="544353"/>
            <a:ext cx="10058400" cy="456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15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endParaRPr/>
          </a:p>
        </p:txBody>
      </p:sp>
      <p:pic>
        <p:nvPicPr>
          <p:cNvPr id="49" name="Google Shape;49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456686" y="5493964"/>
            <a:ext cx="3270437" cy="10447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- White - No Crest">
  <p:cSld name="Title Slide - White - No Cres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4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14"/>
          <p:cNvSpPr txBox="1">
            <a:spLocks noGrp="1"/>
          </p:cNvSpPr>
          <p:nvPr>
            <p:ph type="ctrTitle"/>
          </p:nvPr>
        </p:nvSpPr>
        <p:spPr>
          <a:xfrm>
            <a:off x="1066801" y="1866360"/>
            <a:ext cx="10058400" cy="3748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C4405"/>
              </a:buClr>
              <a:buSzPts val="8000"/>
              <a:buFont typeface="Arial"/>
              <a:buNone/>
              <a:defRPr sz="6000" cap="none">
                <a:solidFill>
                  <a:srgbClr val="DC440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4"/>
          <p:cNvSpPr txBox="1">
            <a:spLocks noGrp="1"/>
          </p:cNvSpPr>
          <p:nvPr>
            <p:ph type="subTitle" idx="1"/>
          </p:nvPr>
        </p:nvSpPr>
        <p:spPr>
          <a:xfrm>
            <a:off x="1066801" y="544353"/>
            <a:ext cx="10058400" cy="456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15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endParaRPr/>
          </a:p>
        </p:txBody>
      </p:sp>
      <p:pic>
        <p:nvPicPr>
          <p:cNvPr id="54" name="Google Shape;54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50396" y="5347019"/>
            <a:ext cx="3483016" cy="14337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- White" type="secHead">
  <p:cSld name="SECTION_HEADER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5"/>
          <p:cNvSpPr txBox="1"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Georgia"/>
              <a:buNone/>
              <a:defRPr sz="45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5"/>
          <p:cNvSpPr txBox="1"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7F7F7F"/>
              </a:buClr>
              <a:buSzPts val="2400"/>
              <a:buNone/>
              <a:defRPr sz="18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2000"/>
              <a:buNone/>
              <a:defRPr sz="1500">
                <a:solidFill>
                  <a:srgbClr val="E29088"/>
                </a:solidFill>
              </a:defRPr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1800"/>
              <a:buNone/>
              <a:defRPr sz="1350">
                <a:solidFill>
                  <a:srgbClr val="E29088"/>
                </a:solidFill>
              </a:defRPr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1600"/>
              <a:buNone/>
              <a:defRPr sz="1200">
                <a:solidFill>
                  <a:srgbClr val="E29088"/>
                </a:solidFill>
              </a:defRPr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1600"/>
              <a:buNone/>
              <a:defRPr sz="1200">
                <a:solidFill>
                  <a:srgbClr val="E29088"/>
                </a:solidFill>
              </a:defRPr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1600"/>
              <a:buNone/>
              <a:defRPr sz="1200">
                <a:solidFill>
                  <a:srgbClr val="E29088"/>
                </a:solidFill>
              </a:defRPr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1600"/>
              <a:buNone/>
              <a:defRPr sz="1200">
                <a:solidFill>
                  <a:srgbClr val="E29088"/>
                </a:solidFill>
              </a:defRPr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1600"/>
              <a:buNone/>
              <a:defRPr sz="1200">
                <a:solidFill>
                  <a:srgbClr val="E29088"/>
                </a:solidFill>
              </a:defRPr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1600"/>
              <a:buNone/>
              <a:defRPr sz="1200">
                <a:solidFill>
                  <a:srgbClr val="E29088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15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5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 - White - No Crest" type="twoTxTwoObj">
  <p:cSld name="TWO_OBJECTS_WITH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6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Georgia"/>
              <a:buNone/>
              <a:defRPr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6"/>
          <p:cNvSpPr txBox="1"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18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500" b="1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350" b="1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 b="1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 b="1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9pPr>
          </a:lstStyle>
          <a:p>
            <a:endParaRPr/>
          </a:p>
        </p:txBody>
      </p:sp>
      <p:sp>
        <p:nvSpPr>
          <p:cNvPr id="63" name="Google Shape;63;p16"/>
          <p:cNvSpPr txBox="1">
            <a:spLocks noGrp="1"/>
          </p:cNvSpPr>
          <p:nvPr>
            <p:ph type="body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30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lvl="2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body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18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500" b="1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350" b="1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 b="1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 b="1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9pPr>
          </a:lstStyle>
          <a:p>
            <a:endParaRPr/>
          </a:p>
        </p:txBody>
      </p:sp>
      <p:sp>
        <p:nvSpPr>
          <p:cNvPr id="65" name="Google Shape;65;p16"/>
          <p:cNvSpPr txBox="1">
            <a:spLocks noGrp="1"/>
          </p:cNvSpPr>
          <p:nvPr>
            <p:ph type="body" idx="4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30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lvl="2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16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6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 - White - No Crest" type="objTx">
  <p:cSld name="OBJECT_WITH_CAPTION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Georgia"/>
              <a:buNone/>
              <a:defRPr sz="24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7"/>
          <p:cNvSpPr txBox="1">
            <a:spLocks noGrp="1"/>
          </p:cNvSpPr>
          <p:nvPr>
            <p:ph type="body" idx="1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3238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3200"/>
              <a:buChar char="•"/>
              <a:defRPr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30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  <a:defRPr sz="21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lvl="2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lvl="3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 sz="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lvl="4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 sz="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lvl="5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6pPr>
            <a:lvl7pPr marL="2400300" lvl="6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7pPr>
            <a:lvl8pPr marL="2743200" lvl="7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8pPr>
            <a:lvl9pPr marL="3086100" lvl="8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9pPr>
          </a:lstStyle>
          <a:p>
            <a:endParaRPr/>
          </a:p>
        </p:txBody>
      </p:sp>
      <p:sp>
        <p:nvSpPr>
          <p:cNvPr id="71" name="Google Shape;71;p1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050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900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750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750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9pPr>
          </a:lstStyle>
          <a:p>
            <a:endParaRPr/>
          </a:p>
        </p:txBody>
      </p:sp>
      <p:sp>
        <p:nvSpPr>
          <p:cNvPr id="72" name="Google Shape;72;p17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7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 - White - No Crest" type="picTx">
  <p:cSld name="PICTURE_WITH_CAPTION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Georgia"/>
              <a:buNone/>
              <a:defRPr sz="24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8"/>
          <p:cNvSpPr>
            <a:spLocks noGrp="1"/>
          </p:cNvSpPr>
          <p:nvPr>
            <p:ph type="pic" idx="2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7" name="Google Shape;77;p1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050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900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750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750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9pPr>
          </a:lstStyle>
          <a:p>
            <a:endParaRPr/>
          </a:p>
        </p:txBody>
      </p:sp>
      <p:sp>
        <p:nvSpPr>
          <p:cNvPr id="78" name="Google Shape;78;p18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8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2BAB4-8B8D-41DD-85C7-81A0CA962007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/>
          <p:nvPr/>
        </p:nvSpPr>
        <p:spPr>
          <a:xfrm>
            <a:off x="228601" y="209552"/>
            <a:ext cx="11725275" cy="642937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6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Rufina"/>
              <a:buNone/>
              <a:defRPr sz="4400" b="1" i="0" u="none" strike="noStrike" cap="none">
                <a:solidFill>
                  <a:schemeClr val="lt1"/>
                </a:solidFill>
                <a:latin typeface="Rufina"/>
                <a:ea typeface="Rufina"/>
                <a:cs typeface="Rufina"/>
                <a:sym typeface="Rufi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| </a:t>
            </a:r>
            <a:fld id="{00000000-1234-1234-1234-123412341234}" type="slidenum">
              <a:rPr lang="en-US" smtClean="0"/>
              <a:pPr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0.pn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86;p1">
            <a:extLst>
              <a:ext uri="{FF2B5EF4-FFF2-40B4-BE49-F238E27FC236}">
                <a16:creationId xmlns:a16="http://schemas.microsoft.com/office/drawing/2014/main" id="{DD596928-8ECA-2CDC-DEE9-B4A990C1AD52}"/>
              </a:ext>
            </a:extLst>
          </p:cNvPr>
          <p:cNvSpPr/>
          <p:nvPr/>
        </p:nvSpPr>
        <p:spPr>
          <a:xfrm>
            <a:off x="-29156" y="990600"/>
            <a:ext cx="10849556" cy="1395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FF"/>
              </a:solidFill>
            </a:endParaRPr>
          </a:p>
        </p:txBody>
      </p:sp>
      <p:sp>
        <p:nvSpPr>
          <p:cNvPr id="17" name="Google Shape;87;p1">
            <a:extLst>
              <a:ext uri="{FF2B5EF4-FFF2-40B4-BE49-F238E27FC236}">
                <a16:creationId xmlns:a16="http://schemas.microsoft.com/office/drawing/2014/main" id="{219445F2-58AE-7645-95A3-AF9297F46F56}"/>
              </a:ext>
            </a:extLst>
          </p:cNvPr>
          <p:cNvSpPr txBox="1">
            <a:spLocks noGrp="1"/>
          </p:cNvSpPr>
          <p:nvPr/>
        </p:nvSpPr>
        <p:spPr>
          <a:xfrm>
            <a:off x="762000" y="1254521"/>
            <a:ext cx="9645557" cy="96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C4405"/>
              </a:buClr>
              <a:buSzPts val="8000"/>
              <a:buFont typeface="Arial"/>
              <a:buNone/>
              <a:defRPr sz="6000" b="1" i="0" u="none" strike="noStrike" cap="none">
                <a:solidFill>
                  <a:srgbClr val="DC440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3600" dirty="0">
                <a:solidFill>
                  <a:schemeClr val="bg1"/>
                </a:solidFill>
              </a:rPr>
              <a:t>Engineering is Everywhere</a:t>
            </a:r>
          </a:p>
          <a:p>
            <a:r>
              <a:rPr lang="en-US" sz="3600" dirty="0">
                <a:solidFill>
                  <a:schemeClr val="bg1"/>
                </a:solidFill>
              </a:rPr>
              <a:t>Oct. 21 @ 5 pm HKN + ANS host</a:t>
            </a:r>
          </a:p>
          <a:p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8" name="Google Shape;88;p1">
            <a:extLst>
              <a:ext uri="{FF2B5EF4-FFF2-40B4-BE49-F238E27FC236}">
                <a16:creationId xmlns:a16="http://schemas.microsoft.com/office/drawing/2014/main" id="{6AE6365E-4DD1-6C47-8655-9A8E795D45FD}"/>
              </a:ext>
            </a:extLst>
          </p:cNvPr>
          <p:cNvSpPr/>
          <p:nvPr/>
        </p:nvSpPr>
        <p:spPr>
          <a:xfrm>
            <a:off x="-23060" y="0"/>
            <a:ext cx="12314821" cy="674133"/>
          </a:xfrm>
          <a:prstGeom prst="rect">
            <a:avLst/>
          </a:prstGeom>
          <a:solidFill>
            <a:schemeClr val="dk1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89;p1">
            <a:extLst>
              <a:ext uri="{FF2B5EF4-FFF2-40B4-BE49-F238E27FC236}">
                <a16:creationId xmlns:a16="http://schemas.microsoft.com/office/drawing/2014/main" id="{05CC2386-B795-5E0E-554A-3218C8A114DB}"/>
              </a:ext>
            </a:extLst>
          </p:cNvPr>
          <p:cNvSpPr txBox="1">
            <a:spLocks noGrp="1"/>
          </p:cNvSpPr>
          <p:nvPr/>
        </p:nvSpPr>
        <p:spPr>
          <a:xfrm>
            <a:off x="762000" y="254754"/>
            <a:ext cx="10058400" cy="45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810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US" b="1" dirty="0">
                <a:solidFill>
                  <a:schemeClr val="lt1"/>
                </a:solidFill>
              </a:rPr>
              <a:t>College of Engineering | School of Electrical Engineering and Computer Science</a:t>
            </a:r>
            <a:endParaRPr sz="2200" b="1" dirty="0">
              <a:solidFill>
                <a:schemeClr val="lt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68E9BD5-F1BA-6520-16B7-16AAFF6A8E68}"/>
              </a:ext>
            </a:extLst>
          </p:cNvPr>
          <p:cNvSpPr/>
          <p:nvPr/>
        </p:nvSpPr>
        <p:spPr>
          <a:xfrm>
            <a:off x="0" y="2702313"/>
            <a:ext cx="12391521" cy="25729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1" name="TextBox 7">
            <a:extLst>
              <a:ext uri="{FF2B5EF4-FFF2-40B4-BE49-F238E27FC236}">
                <a16:creationId xmlns:a16="http://schemas.microsoft.com/office/drawing/2014/main" id="{E3E28DFD-8B37-3538-54BB-7A80FD111A0A}"/>
              </a:ext>
            </a:extLst>
          </p:cNvPr>
          <p:cNvSpPr txBox="1"/>
          <p:nvPr/>
        </p:nvSpPr>
        <p:spPr>
          <a:xfrm>
            <a:off x="3886200" y="2912973"/>
            <a:ext cx="4953000" cy="237276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800"/>
            <a:r>
              <a:rPr lang="en-US" sz="24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Engineering +  Business </a:t>
            </a:r>
          </a:p>
          <a:p>
            <a:pPr marL="50800"/>
            <a:r>
              <a:rPr lang="en-US" sz="24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+ Science majors</a:t>
            </a:r>
          </a:p>
          <a:p>
            <a:pPr marL="50800"/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REGISTER ON HANDSHAKE</a:t>
            </a:r>
          </a:p>
          <a:p>
            <a:pPr marL="50800">
              <a:tabLst>
                <a:tab pos="1377950" algn="l"/>
              </a:tabLst>
            </a:pPr>
            <a:r>
              <a:rPr lang="en-US" sz="2400" b="1" dirty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US citizenship required</a:t>
            </a:r>
          </a:p>
          <a:p>
            <a:pPr marL="50800">
              <a:tabLst>
                <a:tab pos="1377950" algn="l"/>
              </a:tabLst>
            </a:pPr>
            <a:r>
              <a:rPr lang="en-US" sz="2400" b="1" dirty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KEC 1007</a:t>
            </a:r>
          </a:p>
          <a:p>
            <a:pPr marL="50800"/>
            <a:endParaRPr lang="en-US" sz="24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Arial"/>
            </a:endParaRPr>
          </a:p>
        </p:txBody>
      </p:sp>
      <p:pic>
        <p:nvPicPr>
          <p:cNvPr id="9" name="Picture 8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FDFA91E9-9175-F840-FE1D-1BF2501F45A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1491" y="5791200"/>
            <a:ext cx="2789017" cy="892209"/>
          </a:xfrm>
          <a:prstGeom prst="rect">
            <a:avLst/>
          </a:prstGeom>
        </p:spPr>
      </p:pic>
      <p:pic>
        <p:nvPicPr>
          <p:cNvPr id="4" name="Picture 3" descr="A qr code with a letter b&#10;&#10;Description automatically generated">
            <a:extLst>
              <a:ext uri="{FF2B5EF4-FFF2-40B4-BE49-F238E27FC236}">
                <a16:creationId xmlns:a16="http://schemas.microsoft.com/office/drawing/2014/main" id="{52ED9AE5-7FDE-6B2D-67E4-21EA6E8E5B2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6400" y="2738934"/>
            <a:ext cx="2514600" cy="2514600"/>
          </a:xfrm>
          <a:prstGeom prst="rect">
            <a:avLst/>
          </a:prstGeom>
        </p:spPr>
      </p:pic>
      <p:pic>
        <p:nvPicPr>
          <p:cNvPr id="5" name="Picture 4" descr="A logo with blue and green lines&#10;&#10;Description automatically generated">
            <a:extLst>
              <a:ext uri="{FF2B5EF4-FFF2-40B4-BE49-F238E27FC236}">
                <a16:creationId xmlns:a16="http://schemas.microsoft.com/office/drawing/2014/main" id="{5F4D7B7D-D917-79E6-E665-B59C7671783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493" y="3249101"/>
            <a:ext cx="3115507" cy="1399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448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86;p1">
            <a:extLst>
              <a:ext uri="{FF2B5EF4-FFF2-40B4-BE49-F238E27FC236}">
                <a16:creationId xmlns:a16="http://schemas.microsoft.com/office/drawing/2014/main" id="{DD596928-8ECA-2CDC-DEE9-B4A990C1AD52}"/>
              </a:ext>
            </a:extLst>
          </p:cNvPr>
          <p:cNvSpPr/>
          <p:nvPr/>
        </p:nvSpPr>
        <p:spPr>
          <a:xfrm>
            <a:off x="-29156" y="990600"/>
            <a:ext cx="10392356" cy="1395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FF"/>
              </a:solidFill>
            </a:endParaRPr>
          </a:p>
        </p:txBody>
      </p:sp>
      <p:sp>
        <p:nvSpPr>
          <p:cNvPr id="17" name="Google Shape;87;p1">
            <a:extLst>
              <a:ext uri="{FF2B5EF4-FFF2-40B4-BE49-F238E27FC236}">
                <a16:creationId xmlns:a16="http://schemas.microsoft.com/office/drawing/2014/main" id="{219445F2-58AE-7645-95A3-AF9297F46F56}"/>
              </a:ext>
            </a:extLst>
          </p:cNvPr>
          <p:cNvSpPr txBox="1">
            <a:spLocks noGrp="1"/>
          </p:cNvSpPr>
          <p:nvPr/>
        </p:nvSpPr>
        <p:spPr>
          <a:xfrm>
            <a:off x="762000" y="1337440"/>
            <a:ext cx="8991600" cy="96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C4405"/>
              </a:buClr>
              <a:buSzPts val="8000"/>
              <a:buFont typeface="Arial"/>
              <a:buNone/>
              <a:defRPr sz="6000" b="1" i="0" u="none" strike="noStrike" cap="none">
                <a:solidFill>
                  <a:srgbClr val="DC440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Oct. 21 NNL Day </a:t>
            </a:r>
          </a:p>
        </p:txBody>
      </p:sp>
      <p:sp>
        <p:nvSpPr>
          <p:cNvPr id="18" name="Google Shape;88;p1">
            <a:extLst>
              <a:ext uri="{FF2B5EF4-FFF2-40B4-BE49-F238E27FC236}">
                <a16:creationId xmlns:a16="http://schemas.microsoft.com/office/drawing/2014/main" id="{6AE6365E-4DD1-6C47-8655-9A8E795D45FD}"/>
              </a:ext>
            </a:extLst>
          </p:cNvPr>
          <p:cNvSpPr/>
          <p:nvPr/>
        </p:nvSpPr>
        <p:spPr>
          <a:xfrm>
            <a:off x="-23060" y="0"/>
            <a:ext cx="12314821" cy="674133"/>
          </a:xfrm>
          <a:prstGeom prst="rect">
            <a:avLst/>
          </a:prstGeom>
          <a:solidFill>
            <a:schemeClr val="dk1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89;p1">
            <a:extLst>
              <a:ext uri="{FF2B5EF4-FFF2-40B4-BE49-F238E27FC236}">
                <a16:creationId xmlns:a16="http://schemas.microsoft.com/office/drawing/2014/main" id="{05CC2386-B795-5E0E-554A-3218C8A114DB}"/>
              </a:ext>
            </a:extLst>
          </p:cNvPr>
          <p:cNvSpPr txBox="1">
            <a:spLocks noGrp="1"/>
          </p:cNvSpPr>
          <p:nvPr/>
        </p:nvSpPr>
        <p:spPr>
          <a:xfrm>
            <a:off x="762000" y="254754"/>
            <a:ext cx="10058400" cy="45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810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US" b="1" dirty="0">
                <a:solidFill>
                  <a:schemeClr val="lt1"/>
                </a:solidFill>
              </a:rPr>
              <a:t>College of Engineering | School of Electrical Engineering and Computer Science</a:t>
            </a:r>
            <a:endParaRPr sz="2200" b="1" dirty="0">
              <a:solidFill>
                <a:schemeClr val="lt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68E9BD5-F1BA-6520-16B7-16AAFF6A8E68}"/>
              </a:ext>
            </a:extLst>
          </p:cNvPr>
          <p:cNvSpPr/>
          <p:nvPr/>
        </p:nvSpPr>
        <p:spPr>
          <a:xfrm>
            <a:off x="-99761" y="2667000"/>
            <a:ext cx="12391521" cy="25729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1" name="TextBox 7">
            <a:extLst>
              <a:ext uri="{FF2B5EF4-FFF2-40B4-BE49-F238E27FC236}">
                <a16:creationId xmlns:a16="http://schemas.microsoft.com/office/drawing/2014/main" id="{E3E28DFD-8B37-3538-54BB-7A80FD111A0A}"/>
              </a:ext>
            </a:extLst>
          </p:cNvPr>
          <p:cNvSpPr txBox="1"/>
          <p:nvPr/>
        </p:nvSpPr>
        <p:spPr>
          <a:xfrm>
            <a:off x="4073940" y="2983962"/>
            <a:ext cx="5638800" cy="193899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800"/>
            <a:r>
              <a:rPr lang="en-US" sz="24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Engineering + Science </a:t>
            </a:r>
          </a:p>
          <a:p>
            <a:pPr marL="50800"/>
            <a:r>
              <a:rPr lang="en-US" sz="24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+ Business majors</a:t>
            </a:r>
          </a:p>
          <a:p>
            <a:pPr marL="50800"/>
            <a:r>
              <a:rPr lang="en-US" sz="24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Quick 30-minute sessions</a:t>
            </a:r>
          </a:p>
          <a:p>
            <a:pPr marL="50800">
              <a:tabLst>
                <a:tab pos="1377950" algn="l"/>
              </a:tabLst>
            </a:pPr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RESERVE YOUR SEAT</a:t>
            </a:r>
          </a:p>
          <a:p>
            <a:pPr marL="50800">
              <a:tabLst>
                <a:tab pos="1377950" algn="l"/>
              </a:tabLst>
            </a:pPr>
            <a:r>
              <a:rPr lang="en-US" sz="2400" b="1" dirty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https://bit.ly/3YgIYlr</a:t>
            </a:r>
          </a:p>
        </p:txBody>
      </p:sp>
      <p:pic>
        <p:nvPicPr>
          <p:cNvPr id="9" name="Picture 8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FDFA91E9-9175-F840-FE1D-1BF2501F45A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1491" y="5791200"/>
            <a:ext cx="2789017" cy="892209"/>
          </a:xfrm>
          <a:prstGeom prst="rect">
            <a:avLst/>
          </a:prstGeom>
        </p:spPr>
      </p:pic>
      <p:pic>
        <p:nvPicPr>
          <p:cNvPr id="3" name="Picture 2" descr="A logo with blue and green lines&#10;&#10;Description automatically generated">
            <a:extLst>
              <a:ext uri="{FF2B5EF4-FFF2-40B4-BE49-F238E27FC236}">
                <a16:creationId xmlns:a16="http://schemas.microsoft.com/office/drawing/2014/main" id="{1D9B72D0-6F58-E6AB-197E-07F7064B16D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030" y="3319614"/>
            <a:ext cx="3128170" cy="1404786"/>
          </a:xfrm>
          <a:prstGeom prst="rect">
            <a:avLst/>
          </a:prstGeom>
        </p:spPr>
      </p:pic>
      <p:pic>
        <p:nvPicPr>
          <p:cNvPr id="7" name="Picture 6" descr="A qr code with a logo&#10;&#10;Description automatically generated">
            <a:extLst>
              <a:ext uri="{FF2B5EF4-FFF2-40B4-BE49-F238E27FC236}">
                <a16:creationId xmlns:a16="http://schemas.microsoft.com/office/drawing/2014/main" id="{1BCFE94B-0509-D79A-E66D-B3A2B5E6849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600" y="2734258"/>
            <a:ext cx="24384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718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86;p1">
            <a:extLst>
              <a:ext uri="{FF2B5EF4-FFF2-40B4-BE49-F238E27FC236}">
                <a16:creationId xmlns:a16="http://schemas.microsoft.com/office/drawing/2014/main" id="{DD596928-8ECA-2CDC-DEE9-B4A990C1AD52}"/>
              </a:ext>
            </a:extLst>
          </p:cNvPr>
          <p:cNvSpPr/>
          <p:nvPr/>
        </p:nvSpPr>
        <p:spPr>
          <a:xfrm>
            <a:off x="-29156" y="990600"/>
            <a:ext cx="10849556" cy="1395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FF"/>
              </a:solidFill>
            </a:endParaRPr>
          </a:p>
        </p:txBody>
      </p:sp>
      <p:sp>
        <p:nvSpPr>
          <p:cNvPr id="17" name="Google Shape;87;p1">
            <a:extLst>
              <a:ext uri="{FF2B5EF4-FFF2-40B4-BE49-F238E27FC236}">
                <a16:creationId xmlns:a16="http://schemas.microsoft.com/office/drawing/2014/main" id="{219445F2-58AE-7645-95A3-AF9297F46F56}"/>
              </a:ext>
            </a:extLst>
          </p:cNvPr>
          <p:cNvSpPr txBox="1">
            <a:spLocks noGrp="1"/>
          </p:cNvSpPr>
          <p:nvPr/>
        </p:nvSpPr>
        <p:spPr>
          <a:xfrm>
            <a:off x="762000" y="1254521"/>
            <a:ext cx="9645557" cy="96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C4405"/>
              </a:buClr>
              <a:buSzPts val="8000"/>
              <a:buFont typeface="Arial"/>
              <a:buNone/>
              <a:defRPr sz="6000" b="1" i="0" u="none" strike="noStrike" cap="none">
                <a:solidFill>
                  <a:srgbClr val="DC440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3600" dirty="0">
                <a:solidFill>
                  <a:schemeClr val="bg1"/>
                </a:solidFill>
              </a:rPr>
              <a:t>Webinar Monday</a:t>
            </a:r>
          </a:p>
          <a:p>
            <a:r>
              <a:rPr lang="en-US" sz="3600" dirty="0">
                <a:solidFill>
                  <a:schemeClr val="bg1"/>
                </a:solidFill>
              </a:rPr>
              <a:t>Oct. 21 @ 6 pm ACM host</a:t>
            </a:r>
          </a:p>
          <a:p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8" name="Google Shape;88;p1">
            <a:extLst>
              <a:ext uri="{FF2B5EF4-FFF2-40B4-BE49-F238E27FC236}">
                <a16:creationId xmlns:a16="http://schemas.microsoft.com/office/drawing/2014/main" id="{6AE6365E-4DD1-6C47-8655-9A8E795D45FD}"/>
              </a:ext>
            </a:extLst>
          </p:cNvPr>
          <p:cNvSpPr/>
          <p:nvPr/>
        </p:nvSpPr>
        <p:spPr>
          <a:xfrm>
            <a:off x="-23060" y="0"/>
            <a:ext cx="12314821" cy="674133"/>
          </a:xfrm>
          <a:prstGeom prst="rect">
            <a:avLst/>
          </a:prstGeom>
          <a:solidFill>
            <a:schemeClr val="dk1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89;p1">
            <a:extLst>
              <a:ext uri="{FF2B5EF4-FFF2-40B4-BE49-F238E27FC236}">
                <a16:creationId xmlns:a16="http://schemas.microsoft.com/office/drawing/2014/main" id="{05CC2386-B795-5E0E-554A-3218C8A114DB}"/>
              </a:ext>
            </a:extLst>
          </p:cNvPr>
          <p:cNvSpPr txBox="1">
            <a:spLocks noGrp="1"/>
          </p:cNvSpPr>
          <p:nvPr/>
        </p:nvSpPr>
        <p:spPr>
          <a:xfrm>
            <a:off x="762000" y="254754"/>
            <a:ext cx="10058400" cy="45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810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US" b="1" dirty="0">
                <a:solidFill>
                  <a:schemeClr val="lt1"/>
                </a:solidFill>
              </a:rPr>
              <a:t>College of Engineering | School of Electrical Engineering and Computer Science</a:t>
            </a:r>
            <a:endParaRPr sz="2200" b="1" dirty="0">
              <a:solidFill>
                <a:schemeClr val="lt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68E9BD5-F1BA-6520-16B7-16AAFF6A8E68}"/>
              </a:ext>
            </a:extLst>
          </p:cNvPr>
          <p:cNvSpPr/>
          <p:nvPr/>
        </p:nvSpPr>
        <p:spPr>
          <a:xfrm>
            <a:off x="0" y="2702313"/>
            <a:ext cx="12391521" cy="25729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1" name="TextBox 7">
            <a:extLst>
              <a:ext uri="{FF2B5EF4-FFF2-40B4-BE49-F238E27FC236}">
                <a16:creationId xmlns:a16="http://schemas.microsoft.com/office/drawing/2014/main" id="{E3E28DFD-8B37-3538-54BB-7A80FD111A0A}"/>
              </a:ext>
            </a:extLst>
          </p:cNvPr>
          <p:cNvSpPr txBox="1"/>
          <p:nvPr/>
        </p:nvSpPr>
        <p:spPr>
          <a:xfrm>
            <a:off x="3719947" y="3026738"/>
            <a:ext cx="5257800" cy="193899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800"/>
            <a:r>
              <a:rPr lang="en-US" sz="24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Computer Science majors</a:t>
            </a:r>
          </a:p>
          <a:p>
            <a:pPr marL="50800"/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REGISTER ON HANDSHAKE</a:t>
            </a:r>
          </a:p>
          <a:p>
            <a:pPr marL="50800">
              <a:tabLst>
                <a:tab pos="1377950" algn="l"/>
              </a:tabLst>
            </a:pPr>
            <a:r>
              <a:rPr lang="en-US" sz="2400" b="1" dirty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KEC 1005</a:t>
            </a:r>
          </a:p>
          <a:p>
            <a:pPr marL="50800">
              <a:tabLst>
                <a:tab pos="1377950" algn="l"/>
              </a:tabLst>
            </a:pPr>
            <a:r>
              <a:rPr lang="en-US" sz="2400" b="1" dirty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https://bit.ly/EECSWebWed</a:t>
            </a:r>
          </a:p>
          <a:p>
            <a:pPr marL="50800"/>
            <a:endParaRPr lang="en-US" sz="24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Arial"/>
            </a:endParaRPr>
          </a:p>
        </p:txBody>
      </p:sp>
      <p:pic>
        <p:nvPicPr>
          <p:cNvPr id="9" name="Picture 8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FDFA91E9-9175-F840-FE1D-1BF2501F45A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1491" y="5791200"/>
            <a:ext cx="2789017" cy="892209"/>
          </a:xfrm>
          <a:prstGeom prst="rect">
            <a:avLst/>
          </a:prstGeom>
        </p:spPr>
      </p:pic>
      <p:pic>
        <p:nvPicPr>
          <p:cNvPr id="4" name="Picture 3" descr="A qr code with a letter b&#10;&#10;Description automatically generated">
            <a:extLst>
              <a:ext uri="{FF2B5EF4-FFF2-40B4-BE49-F238E27FC236}">
                <a16:creationId xmlns:a16="http://schemas.microsoft.com/office/drawing/2014/main" id="{52ED9AE5-7FDE-6B2D-67E4-21EA6E8E5B2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6400" y="2738934"/>
            <a:ext cx="2514600" cy="2514600"/>
          </a:xfrm>
          <a:prstGeom prst="rect">
            <a:avLst/>
          </a:prstGeom>
        </p:spPr>
      </p:pic>
      <p:pic>
        <p:nvPicPr>
          <p:cNvPr id="3" name="Picture 2" descr="A blue and grey logo&#10;&#10;Description automatically generated">
            <a:extLst>
              <a:ext uri="{FF2B5EF4-FFF2-40B4-BE49-F238E27FC236}">
                <a16:creationId xmlns:a16="http://schemas.microsoft.com/office/drawing/2014/main" id="{922411CA-257D-CC2E-0340-4A2CCD8A2CB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64" y="2731472"/>
            <a:ext cx="251460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763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Custom 6">
      <a:dk1>
        <a:srgbClr val="D73F09"/>
      </a:dk1>
      <a:lt1>
        <a:srgbClr val="FFFFFF"/>
      </a:lt1>
      <a:dk2>
        <a:srgbClr val="000000"/>
      </a:dk2>
      <a:lt2>
        <a:srgbClr val="B7A99A"/>
      </a:lt2>
      <a:accent1>
        <a:srgbClr val="8E9089"/>
      </a:accent1>
      <a:accent2>
        <a:srgbClr val="00859B"/>
      </a:accent2>
      <a:accent3>
        <a:srgbClr val="B8DDE1"/>
      </a:accent3>
      <a:accent4>
        <a:srgbClr val="FFB500"/>
      </a:accent4>
      <a:accent5>
        <a:srgbClr val="FDD26E"/>
      </a:accent5>
      <a:accent6>
        <a:srgbClr val="4A773C"/>
      </a:accent6>
      <a:hlink>
        <a:srgbClr val="C4D6A4"/>
      </a:hlink>
      <a:folHlink>
        <a:srgbClr val="7A68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D5347C0DF17A489215C7DF57263638" ma:contentTypeVersion="17" ma:contentTypeDescription="Create a new document." ma:contentTypeScope="" ma:versionID="2285c6cd17f9beb452d1cf6c40bdc995">
  <xsd:schema xmlns:xsd="http://www.w3.org/2001/XMLSchema" xmlns:xs="http://www.w3.org/2001/XMLSchema" xmlns:p="http://schemas.microsoft.com/office/2006/metadata/properties" xmlns:ns3="e27bb1c4-a3a6-496b-b1ae-c86a51c29f98" xmlns:ns4="c949d438-bf8a-4b14-a4f9-333d2d18134d" targetNamespace="http://schemas.microsoft.com/office/2006/metadata/properties" ma:root="true" ma:fieldsID="7799af9911cea82002429141c0198b75" ns3:_="" ns4:_="">
    <xsd:import namespace="e27bb1c4-a3a6-496b-b1ae-c86a51c29f98"/>
    <xsd:import namespace="c949d438-bf8a-4b14-a4f9-333d2d18134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7bb1c4-a3a6-496b-b1ae-c86a51c29f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49d438-bf8a-4b14-a4f9-333d2d18134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e27bb1c4-a3a6-496b-b1ae-c86a51c29f98" xsi:nil="true"/>
  </documentManagement>
</p:properties>
</file>

<file path=customXml/itemProps1.xml><?xml version="1.0" encoding="utf-8"?>
<ds:datastoreItem xmlns:ds="http://schemas.openxmlformats.org/officeDocument/2006/customXml" ds:itemID="{B61F0D34-CE62-464E-AA6B-E25985100B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7bb1c4-a3a6-496b-b1ae-c86a51c29f98"/>
    <ds:schemaRef ds:uri="c949d438-bf8a-4b14-a4f9-333d2d1813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E2408A6-261A-4DBA-8EF7-3F96257577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9AC2001-01DE-4E92-9E9D-A081EAD06E9B}">
  <ds:schemaRefs>
    <ds:schemaRef ds:uri="e27bb1c4-a3a6-496b-b1ae-c86a51c29f98"/>
    <ds:schemaRef ds:uri="http://schemas.microsoft.com/office/2006/documentManagement/types"/>
    <ds:schemaRef ds:uri="http://purl.org/dc/dcmitype/"/>
    <ds:schemaRef ds:uri="http://purl.org/dc/elements/1.1/"/>
    <ds:schemaRef ds:uri="http://schemas.openxmlformats.org/package/2006/metadata/core-properties"/>
    <ds:schemaRef ds:uri="http://purl.org/dc/terms/"/>
    <ds:schemaRef ds:uri="http://www.w3.org/XML/1998/namespace"/>
    <ds:schemaRef ds:uri="http://schemas.microsoft.com/office/infopath/2007/PartnerControls"/>
    <ds:schemaRef ds:uri="c949d438-bf8a-4b14-a4f9-333d2d18134d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</Words>
  <Application>Microsoft Office PowerPoint</Application>
  <PresentationFormat>Widescreen</PresentationFormat>
  <Paragraphs>25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Georgia</vt:lpstr>
      <vt:lpstr>Rufina</vt:lpstr>
      <vt:lpstr>Verdana</vt:lpstr>
      <vt:lpstr>Office Theme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399</cp:revision>
  <dcterms:created xsi:type="dcterms:W3CDTF">2012-08-24T00:53:15Z</dcterms:created>
  <dcterms:modified xsi:type="dcterms:W3CDTF">2024-10-18T04:00:39Z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0x0101003ED5347C0DF17A489215C7DF57263638</vt:lpwstr>
  </property>
</Properties>
</file>