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24387175" cy="13716000"/>
  <p:notesSz cx="6858000" cy="9144000"/>
  <p:defaultTextStyle>
    <a:defPPr>
      <a:defRPr lang="en-US"/>
    </a:defPPr>
    <a:lvl1pPr marL="0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F09"/>
    <a:srgbClr val="00859B"/>
    <a:srgbClr val="003B5C"/>
    <a:srgbClr val="003B2A"/>
    <a:srgbClr val="D94625"/>
    <a:srgbClr val="F0491C"/>
    <a:srgbClr val="DC4405"/>
    <a:srgbClr val="FF8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0" d="100"/>
          <a:sy n="60" d="100"/>
        </p:scale>
        <p:origin x="156" y="12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762015"/>
            <a:ext cx="24403667" cy="11953985"/>
          </a:xfrm>
          <a:prstGeom prst="rect">
            <a:avLst/>
          </a:prstGeom>
          <a:solidFill>
            <a:srgbClr val="FF80B5"/>
          </a:solidFill>
        </p:spPr>
        <p:txBody>
          <a:bodyPr/>
          <a:lstStyle>
            <a:lvl1pPr marL="0" indent="0" algn="ctr">
              <a:spcAft>
                <a:spcPts val="2400"/>
              </a:spcAft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COE_CBE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73544"/>
            <a:ext cx="16357600" cy="762000"/>
          </a:xfrm>
          <a:prstGeom prst="rect">
            <a:avLst/>
          </a:prstGeom>
        </p:spPr>
      </p:pic>
      <p:pic>
        <p:nvPicPr>
          <p:cNvPr id="2" name="Picture 1" descr="Ba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/>
          <a:stretch/>
        </p:blipFill>
        <p:spPr>
          <a:xfrm>
            <a:off x="0" y="-23187"/>
            <a:ext cx="24437534" cy="18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8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52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088639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1088639" rtl="0" eaLnBrk="1" latinLnBrk="0" hangingPunct="1">
        <a:spcBef>
          <a:spcPct val="20000"/>
        </a:spcBef>
        <a:buFont typeface="Arial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1088639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1088639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1088639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1088639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FF0AE3-32B4-0170-151A-AF971CF5C29D}"/>
              </a:ext>
            </a:extLst>
          </p:cNvPr>
          <p:cNvSpPr/>
          <p:nvPr/>
        </p:nvSpPr>
        <p:spPr>
          <a:xfrm>
            <a:off x="275175" y="3051397"/>
            <a:ext cx="16653299" cy="103310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400" dirty="0">
                <a:latin typeface="Kievit Offc" panose="020B0504030101020102" pitchFamily="34" charset="0"/>
              </a:rPr>
              <a:t>Below are the panelists who will be sharing insight into biotech in Oregon and opportunities for undergraduate and graduate students in their companies.  </a:t>
            </a:r>
            <a:r>
              <a:rPr lang="en-US" sz="3400" b="1" dirty="0">
                <a:latin typeface="Kievit Offc" panose="020B0504030101020102" pitchFamily="34" charset="0"/>
              </a:rPr>
              <a:t>All majors welcome.</a:t>
            </a:r>
          </a:p>
          <a:p>
            <a:pPr lvl="1"/>
            <a:endParaRPr lang="en-US" sz="3200" b="1" dirty="0">
              <a:latin typeface="Stratum2 Medium" panose="020B0506030000020004" pitchFamily="34" charset="0"/>
            </a:endParaRPr>
          </a:p>
          <a:p>
            <a:pPr lvl="1"/>
            <a:r>
              <a:rPr lang="en-US" sz="3200" b="1" dirty="0">
                <a:latin typeface="Stratum2 Medium" panose="020B0506030000020004" pitchFamily="34" charset="0"/>
              </a:rPr>
              <a:t>Wednesday, May 31 </a:t>
            </a:r>
          </a:p>
          <a:p>
            <a:pPr lvl="1"/>
            <a:r>
              <a:rPr lang="en-US" sz="3200" b="1" dirty="0">
                <a:latin typeface="Stratum2 Medium" panose="020B0506030000020004" pitchFamily="34" charset="0"/>
              </a:rPr>
              <a:t>12 to 1:30 p.m. in Kearney Hall Room 112  Panel Presentation</a:t>
            </a:r>
          </a:p>
          <a:p>
            <a:pPr lvl="1"/>
            <a:r>
              <a:rPr lang="en-US" sz="3200" b="1" dirty="0">
                <a:latin typeface="Stratum2 Medium" panose="020B0506030000020004" pitchFamily="34" charset="0"/>
              </a:rPr>
              <a:t>1:30 to 3:00 p.m. in Kearney Hall Atrium Tabling with companies, drop in to ask questions or have your resume reviewed</a:t>
            </a:r>
          </a:p>
          <a:p>
            <a:endParaRPr lang="en-US" sz="2000" dirty="0">
              <a:latin typeface="Kievit Offc" panose="020B0504030101020102" pitchFamily="34" charset="0"/>
            </a:endParaRPr>
          </a:p>
          <a:p>
            <a:r>
              <a:rPr lang="en-US" sz="2800" b="1" dirty="0">
                <a:latin typeface="Kievit Offc" panose="020B0504030101020102" pitchFamily="34" charset="0"/>
              </a:rPr>
              <a:t>	</a:t>
            </a:r>
            <a:r>
              <a:rPr lang="en-US" sz="3200" b="1" dirty="0">
                <a:latin typeface="Kievit Offc" panose="020B0504030101020102" pitchFamily="34" charset="0"/>
              </a:rPr>
              <a:t>Oregon Bioscience Association</a:t>
            </a:r>
            <a:r>
              <a:rPr lang="en-US" sz="3200" dirty="0">
                <a:latin typeface="Kievit Offc" panose="020B0504030101020102" pitchFamily="34" charset="0"/>
              </a:rPr>
              <a:t> </a:t>
            </a:r>
          </a:p>
          <a:p>
            <a:r>
              <a:rPr lang="en-US" sz="2800" dirty="0">
                <a:latin typeface="Kievit Offc" panose="020B0504030101020102" pitchFamily="34" charset="0"/>
              </a:rPr>
              <a:t>	Supports the regional bioscience community through networking, workforce development, educational 	programs, and much more</a:t>
            </a:r>
          </a:p>
          <a:p>
            <a:r>
              <a:rPr lang="en-US" sz="2800" b="1" dirty="0">
                <a:latin typeface="Kievit Offc" panose="020B0504030101020102" pitchFamily="34" charset="0"/>
              </a:rPr>
              <a:t>	</a:t>
            </a:r>
            <a:r>
              <a:rPr lang="en-US" sz="3200" b="1" dirty="0" err="1">
                <a:latin typeface="Kievit Offc" panose="020B0504030101020102" pitchFamily="34" charset="0"/>
              </a:rPr>
              <a:t>Seran</a:t>
            </a:r>
            <a:r>
              <a:rPr lang="en-US" sz="3200" b="1" dirty="0">
                <a:latin typeface="Kievit Offc" panose="020B0504030101020102" pitchFamily="34" charset="0"/>
              </a:rPr>
              <a:t> Bioscience </a:t>
            </a:r>
            <a:endParaRPr lang="en-US" sz="3200" dirty="0">
              <a:latin typeface="Kievit Offc" panose="020B0504030101020102" pitchFamily="34" charset="0"/>
            </a:endParaRPr>
          </a:p>
          <a:p>
            <a:r>
              <a:rPr lang="en-US" sz="2800" dirty="0">
                <a:latin typeface="Kievit Offc" panose="020B0504030101020102" pitchFamily="34" charset="0"/>
              </a:rPr>
              <a:t>	Develops and manufactures biotech products using advanced drug delivery and formulation concepts</a:t>
            </a:r>
          </a:p>
          <a:p>
            <a:r>
              <a:rPr lang="en-US" sz="2800" b="1" dirty="0">
                <a:latin typeface="Kievit Offc" panose="020B0504030101020102" pitchFamily="34" charset="0"/>
              </a:rPr>
              <a:t>	</a:t>
            </a:r>
            <a:r>
              <a:rPr lang="en-US" sz="3200" b="1" dirty="0">
                <a:latin typeface="Kievit Offc" panose="020B0504030101020102" pitchFamily="34" charset="0"/>
              </a:rPr>
              <a:t>Lazarus 3D</a:t>
            </a:r>
            <a:r>
              <a:rPr lang="en-US" sz="3200" dirty="0">
                <a:latin typeface="Kievit Offc" panose="020B0504030101020102" pitchFamily="34" charset="0"/>
              </a:rPr>
              <a:t>  </a:t>
            </a:r>
          </a:p>
          <a:p>
            <a:r>
              <a:rPr lang="en-US" sz="2800" dirty="0">
                <a:latin typeface="Kievit Offc" panose="020B0504030101020102" pitchFamily="34" charset="0"/>
              </a:rPr>
              <a:t>	Our mission is to deliver solutions that solve the most fundamental challenges in healthcare today</a:t>
            </a:r>
          </a:p>
          <a:p>
            <a:r>
              <a:rPr lang="en-US" sz="2800" dirty="0">
                <a:latin typeface="Kievit Offc" panose="020B0504030101020102" pitchFamily="34" charset="0"/>
              </a:rPr>
              <a:t>	</a:t>
            </a:r>
            <a:r>
              <a:rPr lang="en-US" sz="3200" b="1" dirty="0" err="1">
                <a:latin typeface="Kievit Offc" panose="020B0504030101020102" pitchFamily="34" charset="0"/>
              </a:rPr>
              <a:t>Absci</a:t>
            </a:r>
            <a:r>
              <a:rPr lang="en-US" sz="2800" dirty="0">
                <a:latin typeface="Kievit Offc" panose="020B0504030101020102" pitchFamily="34" charset="0"/>
              </a:rPr>
              <a:t> </a:t>
            </a:r>
          </a:p>
          <a:p>
            <a:r>
              <a:rPr lang="en-US" sz="2800" dirty="0">
                <a:latin typeface="Kievit Offc" panose="020B0504030101020102" pitchFamily="34" charset="0"/>
              </a:rPr>
              <a:t>	Harnessing deep learning and synthetic biology to expand the therapeutic potential of proteins</a:t>
            </a:r>
          </a:p>
          <a:p>
            <a:r>
              <a:rPr lang="en-US" sz="2800" b="1" dirty="0">
                <a:latin typeface="Kievit Offc" panose="020B0504030101020102" pitchFamily="34" charset="0"/>
              </a:rPr>
              <a:t>	</a:t>
            </a:r>
            <a:r>
              <a:rPr lang="en-US" sz="3200" b="1" dirty="0">
                <a:latin typeface="Kievit Offc" panose="020B0504030101020102" pitchFamily="34" charset="0"/>
              </a:rPr>
              <a:t>Micro Systems Engineering Inc. </a:t>
            </a:r>
            <a:r>
              <a:rPr lang="en-US" sz="3200" dirty="0">
                <a:latin typeface="Kievit Offc" panose="020B0504030101020102" pitchFamily="34" charset="0"/>
              </a:rPr>
              <a:t> </a:t>
            </a:r>
          </a:p>
          <a:p>
            <a:r>
              <a:rPr lang="en-US" sz="2800" dirty="0">
                <a:latin typeface="Kievit Offc" panose="020B0504030101020102" pitchFamily="34" charset="0"/>
              </a:rPr>
              <a:t>	A pioneer in developing innovative technologies and medical devices </a:t>
            </a:r>
          </a:p>
          <a:p>
            <a:r>
              <a:rPr lang="en-US" sz="2800" b="1" dirty="0">
                <a:latin typeface="Kievit Offc" panose="020B0504030101020102" pitchFamily="34" charset="0"/>
              </a:rPr>
              <a:t>	</a:t>
            </a:r>
            <a:r>
              <a:rPr lang="en-US" sz="3200" b="1" dirty="0">
                <a:latin typeface="Kievit Offc" panose="020B0504030101020102" pitchFamily="34" charset="0"/>
              </a:rPr>
              <a:t>Twist Bioscience </a:t>
            </a:r>
            <a:endParaRPr lang="en-US" sz="2800" dirty="0">
              <a:latin typeface="Kievit Offc" panose="020B0504030101020102" pitchFamily="34" charset="0"/>
            </a:endParaRPr>
          </a:p>
          <a:p>
            <a:r>
              <a:rPr lang="en-US" sz="2800" dirty="0">
                <a:latin typeface="Kievit Offc" panose="020B0504030101020102" pitchFamily="34" charset="0"/>
              </a:rPr>
              <a:t>	We have developed a semiconductor-based synthetic DNA manufacturing process</a:t>
            </a:r>
            <a:endParaRPr lang="en-US" sz="2800" b="1" dirty="0">
              <a:latin typeface="Kievit Offc" panose="020B0504030101020102" pitchFamily="34" charset="0"/>
            </a:endParaRPr>
          </a:p>
          <a:p>
            <a:endParaRPr lang="en-US" sz="4400" b="1" baseline="30000" dirty="0">
              <a:latin typeface="Kievit Offc" panose="020B0504030101020102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60EA68-6106-4FDB-AD78-EF872C70E311}"/>
              </a:ext>
            </a:extLst>
          </p:cNvPr>
          <p:cNvSpPr txBox="1"/>
          <p:nvPr/>
        </p:nvSpPr>
        <p:spPr>
          <a:xfrm>
            <a:off x="0" y="1994267"/>
            <a:ext cx="24109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859B"/>
                </a:solidFill>
                <a:latin typeface="Stratum2 Bold" panose="020B0506030000020004" pitchFamily="34" charset="0"/>
                <a:cs typeface="Sabon Next LT" panose="02000500000000000000" pitchFamily="2" charset="0"/>
              </a:rPr>
              <a:t>Biotech Career Opportunities Panel Presentation</a:t>
            </a:r>
          </a:p>
        </p:txBody>
      </p:sp>
      <p:pic>
        <p:nvPicPr>
          <p:cNvPr id="12" name="Picture 11" descr="OSU_horizontal_2C_W_over_B.eps">
            <a:extLst>
              <a:ext uri="{FF2B5EF4-FFF2-40B4-BE49-F238E27FC236}">
                <a16:creationId xmlns:a16="http://schemas.microsoft.com/office/drawing/2014/main" id="{0350509A-C7F2-41D9-82F7-7D64F950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1" y="108025"/>
            <a:ext cx="5016501" cy="1599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590A96-D1D6-8882-66FE-C144143AB17C}"/>
              </a:ext>
            </a:extLst>
          </p:cNvPr>
          <p:cNvSpPr txBox="1"/>
          <p:nvPr/>
        </p:nvSpPr>
        <p:spPr>
          <a:xfrm>
            <a:off x="275175" y="13305575"/>
            <a:ext cx="23384573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latin typeface="Kievit Offc" panose="020B0504030101020102"/>
                <a:ea typeface="Verdana" panose="020B0604030504040204" pitchFamily="34" charset="0"/>
              </a:rPr>
              <a:t>Accommodations for disabilities may be made by contacting Josefine.fleetwood@oregonstate.edu.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43634C-9958-2324-3591-76F321A4F398}"/>
              </a:ext>
            </a:extLst>
          </p:cNvPr>
          <p:cNvSpPr txBox="1"/>
          <p:nvPr/>
        </p:nvSpPr>
        <p:spPr>
          <a:xfrm>
            <a:off x="16928474" y="4565925"/>
            <a:ext cx="74587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latin typeface="Kievit Offc" panose="020B0504030101020102"/>
              </a:rPr>
              <a:t>Register in Handshake</a:t>
            </a:r>
          </a:p>
        </p:txBody>
      </p:sp>
      <p:pic>
        <p:nvPicPr>
          <p:cNvPr id="3" name="Picture 2" descr="A picture containing pattern, square, art, symmetry&#10;&#10;Description automatically generated">
            <a:extLst>
              <a:ext uri="{FF2B5EF4-FFF2-40B4-BE49-F238E27FC236}">
                <a16:creationId xmlns:a16="http://schemas.microsoft.com/office/drawing/2014/main" id="{ACE7CD10-2387-46B8-EE62-E5208AB38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5453" y="5755413"/>
            <a:ext cx="4404742" cy="4435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4E7DC0-CC62-1002-A0D4-028419792958}"/>
              </a:ext>
            </a:extLst>
          </p:cNvPr>
          <p:cNvSpPr txBox="1"/>
          <p:nvPr/>
        </p:nvSpPr>
        <p:spPr>
          <a:xfrm>
            <a:off x="18069648" y="10468901"/>
            <a:ext cx="5176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Kievit Offc" panose="020B0504030101020102" pitchFamily="34" charset="0"/>
              </a:rPr>
              <a:t>FOOD PROVIDED</a:t>
            </a:r>
          </a:p>
          <a:p>
            <a:endParaRPr lang="en-US" sz="4800" b="1" dirty="0">
              <a:latin typeface="Kievit Offc" panose="020B0504030101020102" pitchFamily="34" charset="0"/>
            </a:endParaRPr>
          </a:p>
          <a:p>
            <a:pPr algn="ctr"/>
            <a:r>
              <a:rPr lang="en-US" sz="4800" b="1" dirty="0">
                <a:latin typeface="Kievit Offc" panose="020B0504030101020102" pitchFamily="34" charset="0"/>
              </a:rPr>
              <a:t>ALL MAJORS WELCOME</a:t>
            </a:r>
          </a:p>
        </p:txBody>
      </p:sp>
    </p:spTree>
    <p:extLst>
      <p:ext uri="{BB962C8B-B14F-4D97-AF65-F5344CB8AC3E}">
        <p14:creationId xmlns:p14="http://schemas.microsoft.com/office/powerpoint/2010/main" val="1398700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15500</TotalTime>
  <Words>203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Kievit Offc</vt:lpstr>
      <vt:lpstr>Sabon Next LT</vt:lpstr>
      <vt:lpstr>Stratum2 Bold</vt:lpstr>
      <vt:lpstr>Stratum2 Medium</vt:lpstr>
      <vt:lpstr>Verdana</vt:lpstr>
      <vt:lpstr>Office Theme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Forkey</dc:creator>
  <cp:lastModifiedBy>Fleetwood, Josefine</cp:lastModifiedBy>
  <cp:revision>59</cp:revision>
  <dcterms:created xsi:type="dcterms:W3CDTF">2017-10-31T21:51:11Z</dcterms:created>
  <dcterms:modified xsi:type="dcterms:W3CDTF">2023-05-23T20:31:41Z</dcterms:modified>
</cp:coreProperties>
</file>