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8566"/>
    <a:srgbClr val="6D62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B80DBE-F1FC-4E2B-82BB-E8C47ADFAE10}" v="4" dt="2023-10-12T16:44:59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nker, Cyd" userId="63e726c0-cbf0-49ec-8953-9b4a14dc8480" providerId="ADAL" clId="{D9B80DBE-F1FC-4E2B-82BB-E8C47ADFAE10}"/>
    <pc:docChg chg="modSld">
      <pc:chgData name="Yonker, Cyd" userId="63e726c0-cbf0-49ec-8953-9b4a14dc8480" providerId="ADAL" clId="{D9B80DBE-F1FC-4E2B-82BB-E8C47ADFAE10}" dt="2023-10-12T16:45:04.816" v="5" actId="1076"/>
      <pc:docMkLst>
        <pc:docMk/>
      </pc:docMkLst>
      <pc:sldChg chg="addSp delSp modSp mod">
        <pc:chgData name="Yonker, Cyd" userId="63e726c0-cbf0-49ec-8953-9b4a14dc8480" providerId="ADAL" clId="{D9B80DBE-F1FC-4E2B-82BB-E8C47ADFAE10}" dt="2023-10-12T16:45:04.816" v="5" actId="1076"/>
        <pc:sldMkLst>
          <pc:docMk/>
          <pc:sldMk cId="0" sldId="259"/>
        </pc:sldMkLst>
        <pc:graphicFrameChg chg="add del mod">
          <ac:chgData name="Yonker, Cyd" userId="63e726c0-cbf0-49ec-8953-9b4a14dc8480" providerId="ADAL" clId="{D9B80DBE-F1FC-4E2B-82BB-E8C47ADFAE10}" dt="2023-10-12T16:44:49.368" v="2"/>
          <ac:graphicFrameMkLst>
            <pc:docMk/>
            <pc:sldMk cId="0" sldId="259"/>
            <ac:graphicFrameMk id="2" creationId="{93E6DCAF-FC62-0D7B-60BE-6C6C65801C51}"/>
          </ac:graphicFrameMkLst>
        </pc:graphicFrameChg>
        <pc:picChg chg="add mod">
          <ac:chgData name="Yonker, Cyd" userId="63e726c0-cbf0-49ec-8953-9b4a14dc8480" providerId="ADAL" clId="{D9B80DBE-F1FC-4E2B-82BB-E8C47ADFAE10}" dt="2023-10-12T16:45:04.816" v="5" actId="1076"/>
          <ac:picMkLst>
            <pc:docMk/>
            <pc:sldMk cId="0" sldId="259"/>
            <ac:picMk id="3" creationId="{BBB110D3-934F-F19F-2C79-6AD8D0FC311D}"/>
          </ac:picMkLst>
        </pc:picChg>
        <pc:picChg chg="del">
          <ac:chgData name="Yonker, Cyd" userId="63e726c0-cbf0-49ec-8953-9b4a14dc8480" providerId="ADAL" clId="{D9B80DBE-F1FC-4E2B-82BB-E8C47ADFAE10}" dt="2023-10-12T16:44:45.993" v="0" actId="478"/>
          <ac:picMkLst>
            <pc:docMk/>
            <pc:sldMk cId="0" sldId="259"/>
            <ac:picMk id="1030" creationId="{9DFEB5CA-8498-3F14-1C07-07181A5C8BC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49B6F-6005-4076-BD38-77A1EF7D69BE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69226-A779-442D-BF34-7A5836504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90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564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4688" y="2097706"/>
            <a:ext cx="7882621" cy="298672"/>
          </a:xfrm>
        </p:spPr>
        <p:txBody>
          <a:bodyPr lIns="0" tIns="0" rIns="0" bIns="0"/>
          <a:lstStyle>
            <a:lvl1pPr>
              <a:defRPr sz="1941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38371" y="2485633"/>
            <a:ext cx="7915256" cy="380232"/>
          </a:xfrm>
        </p:spPr>
        <p:txBody>
          <a:bodyPr lIns="0" tIns="0" rIns="0" bIns="0"/>
          <a:lstStyle>
            <a:lvl1pPr>
              <a:defRPr sz="2471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901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4688" y="2097706"/>
            <a:ext cx="7882621" cy="298672"/>
          </a:xfrm>
        </p:spPr>
        <p:txBody>
          <a:bodyPr lIns="0" tIns="0" rIns="0" bIns="0"/>
          <a:lstStyle>
            <a:lvl1pPr>
              <a:defRPr sz="1941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8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4688" y="2097706"/>
            <a:ext cx="7882621" cy="298672"/>
          </a:xfrm>
        </p:spPr>
        <p:txBody>
          <a:bodyPr lIns="0" tIns="0" rIns="0" bIns="0"/>
          <a:lstStyle>
            <a:lvl1pPr>
              <a:defRPr sz="1941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503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129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-1"/>
            <a:ext cx="12192000" cy="2436261"/>
          </a:xfrm>
          <a:prstGeom prst="rect">
            <a:avLst/>
          </a:prstGeom>
          <a:blipFill>
            <a:blip r:embed="rId7" cstate="print"/>
            <a:stretch>
              <a:fillRect t="1" b="-957"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4688" y="2097706"/>
            <a:ext cx="78826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38371" y="2485633"/>
            <a:ext cx="791525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0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94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3433">
        <a:defRPr>
          <a:latin typeface="+mn-lt"/>
          <a:ea typeface="+mn-ea"/>
          <a:cs typeface="+mn-cs"/>
        </a:defRPr>
      </a:lvl2pPr>
      <a:lvl3pPr marL="806867">
        <a:defRPr>
          <a:latin typeface="+mn-lt"/>
          <a:ea typeface="+mn-ea"/>
          <a:cs typeface="+mn-cs"/>
        </a:defRPr>
      </a:lvl3pPr>
      <a:lvl4pPr marL="1210300">
        <a:defRPr>
          <a:latin typeface="+mn-lt"/>
          <a:ea typeface="+mn-ea"/>
          <a:cs typeface="+mn-cs"/>
        </a:defRPr>
      </a:lvl4pPr>
      <a:lvl5pPr marL="1613733">
        <a:defRPr>
          <a:latin typeface="+mn-lt"/>
          <a:ea typeface="+mn-ea"/>
          <a:cs typeface="+mn-cs"/>
        </a:defRPr>
      </a:lvl5pPr>
      <a:lvl6pPr marL="2017166">
        <a:defRPr>
          <a:latin typeface="+mn-lt"/>
          <a:ea typeface="+mn-ea"/>
          <a:cs typeface="+mn-cs"/>
        </a:defRPr>
      </a:lvl6pPr>
      <a:lvl7pPr marL="2420600">
        <a:defRPr>
          <a:latin typeface="+mn-lt"/>
          <a:ea typeface="+mn-ea"/>
          <a:cs typeface="+mn-cs"/>
        </a:defRPr>
      </a:lvl7pPr>
      <a:lvl8pPr marL="2824033">
        <a:defRPr>
          <a:latin typeface="+mn-lt"/>
          <a:ea typeface="+mn-ea"/>
          <a:cs typeface="+mn-cs"/>
        </a:defRPr>
      </a:lvl8pPr>
      <a:lvl9pPr marL="32274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3433">
        <a:defRPr>
          <a:latin typeface="+mn-lt"/>
          <a:ea typeface="+mn-ea"/>
          <a:cs typeface="+mn-cs"/>
        </a:defRPr>
      </a:lvl2pPr>
      <a:lvl3pPr marL="806867">
        <a:defRPr>
          <a:latin typeface="+mn-lt"/>
          <a:ea typeface="+mn-ea"/>
          <a:cs typeface="+mn-cs"/>
        </a:defRPr>
      </a:lvl3pPr>
      <a:lvl4pPr marL="1210300">
        <a:defRPr>
          <a:latin typeface="+mn-lt"/>
          <a:ea typeface="+mn-ea"/>
          <a:cs typeface="+mn-cs"/>
        </a:defRPr>
      </a:lvl4pPr>
      <a:lvl5pPr marL="1613733">
        <a:defRPr>
          <a:latin typeface="+mn-lt"/>
          <a:ea typeface="+mn-ea"/>
          <a:cs typeface="+mn-cs"/>
        </a:defRPr>
      </a:lvl5pPr>
      <a:lvl6pPr marL="2017166">
        <a:defRPr>
          <a:latin typeface="+mn-lt"/>
          <a:ea typeface="+mn-ea"/>
          <a:cs typeface="+mn-cs"/>
        </a:defRPr>
      </a:lvl6pPr>
      <a:lvl7pPr marL="2420600">
        <a:defRPr>
          <a:latin typeface="+mn-lt"/>
          <a:ea typeface="+mn-ea"/>
          <a:cs typeface="+mn-cs"/>
        </a:defRPr>
      </a:lvl7pPr>
      <a:lvl8pPr marL="2824033">
        <a:defRPr>
          <a:latin typeface="+mn-lt"/>
          <a:ea typeface="+mn-ea"/>
          <a:cs typeface="+mn-cs"/>
        </a:defRPr>
      </a:lvl8pPr>
      <a:lvl9pPr marL="32274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ynthia.pan@ejgall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BA43904-EF7D-43A5-AF2C-C05FC6412281}"/>
              </a:ext>
            </a:extLst>
          </p:cNvPr>
          <p:cNvSpPr/>
          <p:nvPr/>
        </p:nvSpPr>
        <p:spPr>
          <a:xfrm>
            <a:off x="424706" y="2530722"/>
            <a:ext cx="95220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u="sng" cap="small" spc="70" dirty="0">
                <a:solidFill>
                  <a:srgbClr val="6D624B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E. &amp; J. Gallo Winery - 2024 Harvest Internships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9515B1-0611-412A-8509-9F5EFC2D1721}"/>
              </a:ext>
            </a:extLst>
          </p:cNvPr>
          <p:cNvSpPr txBox="1"/>
          <p:nvPr/>
        </p:nvSpPr>
        <p:spPr>
          <a:xfrm>
            <a:off x="7299536" y="5730948"/>
            <a:ext cx="328870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00" b="1" cap="small" dirty="0">
                <a:latin typeface="+mj-lt"/>
                <a:cs typeface="Calibri Light" panose="020F0302020204030204" pitchFamily="34" charset="0"/>
              </a:rPr>
              <a:t>Food &amp; Drink Provided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7674E6-D46C-45D0-A5F0-2B666904EE28}"/>
              </a:ext>
            </a:extLst>
          </p:cNvPr>
          <p:cNvSpPr txBox="1"/>
          <p:nvPr/>
        </p:nvSpPr>
        <p:spPr>
          <a:xfrm>
            <a:off x="454124" y="3308154"/>
            <a:ext cx="7515417" cy="139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71"/>
              </a:spcBef>
              <a:spcAft>
                <a:spcPts val="600"/>
              </a:spcAft>
            </a:pPr>
            <a:r>
              <a:rPr lang="en-US" sz="2400" spc="70" dirty="0">
                <a:solidFill>
                  <a:schemeClr val="bg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EVENT: </a:t>
            </a:r>
            <a:r>
              <a:rPr lang="en-US" sz="2400" b="1" spc="70" dirty="0">
                <a:solidFill>
                  <a:srgbClr val="938566"/>
                </a:solidFill>
                <a:latin typeface="+mj-lt"/>
                <a:cs typeface="Calibri Light" panose="020F0302020204030204" pitchFamily="34" charset="0"/>
              </a:rPr>
              <a:t>INFORMATION SESSION &amp; RECEPTION</a:t>
            </a:r>
          </a:p>
          <a:p>
            <a:r>
              <a:rPr lang="en-US" sz="2400" spc="60" dirty="0">
                <a:solidFill>
                  <a:schemeClr val="bg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DATE: </a:t>
            </a:r>
            <a:r>
              <a:rPr lang="en-US" sz="2400" b="1" spc="60" dirty="0">
                <a:solidFill>
                  <a:srgbClr val="938566"/>
                </a:solidFill>
                <a:latin typeface="+mj-lt"/>
                <a:cs typeface="Calibri Light" panose="020F0302020204030204" pitchFamily="34" charset="0"/>
              </a:rPr>
              <a:t>WEDNESDAY, NOVEMBER 8</a:t>
            </a:r>
            <a:r>
              <a:rPr lang="en-US" sz="2400" b="1" spc="60" baseline="30000" dirty="0">
                <a:solidFill>
                  <a:srgbClr val="938566"/>
                </a:solidFill>
                <a:latin typeface="+mj-lt"/>
                <a:cs typeface="Calibri Light" panose="020F0302020204030204" pitchFamily="34" charset="0"/>
              </a:rPr>
              <a:t>th</a:t>
            </a:r>
            <a:r>
              <a:rPr lang="en-US" sz="2400" b="1" spc="60" dirty="0">
                <a:solidFill>
                  <a:srgbClr val="938566"/>
                </a:solidFill>
                <a:latin typeface="+mj-lt"/>
                <a:cs typeface="Calibri Light" panose="020F0302020204030204" pitchFamily="34" charset="0"/>
              </a:rPr>
              <a:t> | 5:00 - 6:00 PM</a:t>
            </a:r>
          </a:p>
          <a:p>
            <a:pPr>
              <a:spcBef>
                <a:spcPts val="600"/>
              </a:spcBef>
            </a:pPr>
            <a:r>
              <a:rPr lang="en-US" sz="2400" spc="140" dirty="0">
                <a:solidFill>
                  <a:schemeClr val="bg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LOCATION: </a:t>
            </a:r>
            <a:r>
              <a:rPr lang="en-US" sz="2400" b="1" spc="140" dirty="0">
                <a:solidFill>
                  <a:srgbClr val="938566"/>
                </a:solidFill>
                <a:latin typeface="+mj-lt"/>
                <a:cs typeface="Calibri Light" panose="020F0302020204030204" pitchFamily="34" charset="0"/>
              </a:rPr>
              <a:t>WIEGAND HALL AUDITORIUM (RM 115)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C7CABD-2ED7-488E-9412-4F902C28D157}"/>
              </a:ext>
            </a:extLst>
          </p:cNvPr>
          <p:cNvSpPr txBox="1"/>
          <p:nvPr/>
        </p:nvSpPr>
        <p:spPr>
          <a:xfrm>
            <a:off x="424706" y="4861183"/>
            <a:ext cx="100557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593">
              <a:spcBef>
                <a:spcPts val="957"/>
              </a:spcBef>
            </a:pPr>
            <a:r>
              <a:rPr lang="en-US" sz="2000" i="1" dirty="0"/>
              <a:t>This event will be hosted by OSU alumni at Gallo, representing all areas of our Winegrowing internships. Please join us to learn about the many experiences we have to offer!! </a:t>
            </a:r>
            <a:endParaRPr lang="en-US" sz="2000" b="0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909D71C-A4E8-42EB-8B12-CA25E1B9A405}"/>
              </a:ext>
            </a:extLst>
          </p:cNvPr>
          <p:cNvSpPr txBox="1"/>
          <p:nvPr/>
        </p:nvSpPr>
        <p:spPr>
          <a:xfrm>
            <a:off x="479015" y="6261682"/>
            <a:ext cx="7113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593">
              <a:spcBef>
                <a:spcPts val="1200"/>
              </a:spcBef>
            </a:pPr>
            <a:r>
              <a:rPr lang="en-US" dirty="0">
                <a:solidFill>
                  <a:srgbClr val="B4975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Contact Cyd Yonker for more information: </a:t>
            </a:r>
            <a:r>
              <a:rPr lang="en-US" u="sng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cynthia.yonker@ejgallo.com</a:t>
            </a:r>
            <a:endParaRPr lang="en-US" dirty="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Minion Pro"/>
            </a:endParaRPr>
          </a:p>
        </p:txBody>
      </p:sp>
      <p:pic>
        <p:nvPicPr>
          <p:cNvPr id="1026" name="Picture 2" descr="delicious italian pizza with drink fast food icon 3345462 Vector Art at  Vecteezy">
            <a:extLst>
              <a:ext uri="{FF2B5EF4-FFF2-40B4-BE49-F238E27FC236}">
                <a16:creationId xmlns:a16="http://schemas.microsoft.com/office/drawing/2014/main" id="{E14E89D5-8EA4-44EC-84FE-090BA39D60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6" t="13066" r="11881" b="14361"/>
          <a:stretch/>
        </p:blipFill>
        <p:spPr bwMode="auto">
          <a:xfrm>
            <a:off x="10788324" y="5364020"/>
            <a:ext cx="1333768" cy="122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&#10;&#10;Gallo Careers - Harvest Internships">
            <a:extLst>
              <a:ext uri="{FF2B5EF4-FFF2-40B4-BE49-F238E27FC236}">
                <a16:creationId xmlns:a16="http://schemas.microsoft.com/office/drawing/2014/main" id="{BBB110D3-934F-F19F-2C79-6AD8D0FC31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674" y="2571127"/>
            <a:ext cx="2277300" cy="227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A4F111F72BD844BDBF4BFB7A2714B3" ma:contentTypeVersion="8" ma:contentTypeDescription="Create a new document." ma:contentTypeScope="" ma:versionID="afcbebb08d3e9e57c0e7a9a6514902d3">
  <xsd:schema xmlns:xsd="http://www.w3.org/2001/XMLSchema" xmlns:xs="http://www.w3.org/2001/XMLSchema" xmlns:p="http://schemas.microsoft.com/office/2006/metadata/properties" xmlns:ns2="84268fd3-8b14-48df-a4ef-5a00d6e3192e" xmlns:ns3="2a17c75e-bece-4b30-8eab-1b7857db1435" targetNamespace="http://schemas.microsoft.com/office/2006/metadata/properties" ma:root="true" ma:fieldsID="3b729f219c86d40dcfc86154a165fa93" ns2:_="" ns3:_="">
    <xsd:import namespace="84268fd3-8b14-48df-a4ef-5a00d6e3192e"/>
    <xsd:import namespace="2a17c75e-bece-4b30-8eab-1b7857db14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68fd3-8b14-48df-a4ef-5a00d6e319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7c75e-bece-4b30-8eab-1b7857db14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456AE2-677E-4BFD-8D68-6CF04B8E9660}">
  <ds:schemaRefs>
    <ds:schemaRef ds:uri="2a17c75e-bece-4b30-8eab-1b7857db1435"/>
    <ds:schemaRef ds:uri="84268fd3-8b14-48df-a4ef-5a00d6e319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3E63B9B-1206-4D9A-8318-AEB3B5542E19}">
  <ds:schemaRefs>
    <ds:schemaRef ds:uri="869fbedd-f857-46ac-beeb-a28f0414d4e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AA3CE9-12BB-41D2-9756-AE8C3DF024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88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Pan, Bruce</dc:creator>
  <cp:lastModifiedBy>Yonker, Cyd</cp:lastModifiedBy>
  <cp:revision>25</cp:revision>
  <dcterms:created xsi:type="dcterms:W3CDTF">2019-10-18T17:10:31Z</dcterms:created>
  <dcterms:modified xsi:type="dcterms:W3CDTF">2023-10-12T16:45:05Z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0x010100F88C4D871DA4AB468245CF997E536288</vt:lpwstr>
  </property>
</Properties>
</file>