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7" r:id="rId3"/>
    <p:sldId id="258" r:id="rId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ruenenfelder, Nicolas" initials="GN"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A6C64"/>
    <a:srgbClr val="8585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38" d="100"/>
          <a:sy n="138" d="100"/>
        </p:scale>
        <p:origin x="834" y="12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B16688-2A49-4A05-85D0-37F10B81BC4D}" type="datetimeFigureOut">
              <a:rPr lang="en-US" smtClean="0"/>
              <a:t>1/6/2025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9F2000-DAC2-4817-A61E-357BCA308B98}" type="slidenum">
              <a:rPr lang="en-US" smtClean="0"/>
              <a:t>‹#›</a:t>
            </a:fld>
            <a:endParaRPr lang="en-US"/>
          </a:p>
        </p:txBody>
      </p:sp>
    </p:spTree>
    <p:extLst>
      <p:ext uri="{BB962C8B-B14F-4D97-AF65-F5344CB8AC3E}">
        <p14:creationId xmlns:p14="http://schemas.microsoft.com/office/powerpoint/2010/main" val="15618775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EBAB63F-3B27-4EF8-80A9-3731721D91AA}" type="datetimeFigureOut">
              <a:rPr lang="en-US" smtClean="0"/>
              <a:t>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2E9387-AD70-4440-AE86-02962418BF4C}" type="slidenum">
              <a:rPr lang="en-US" smtClean="0"/>
              <a:t>‹#›</a:t>
            </a:fld>
            <a:endParaRPr lang="en-US"/>
          </a:p>
        </p:txBody>
      </p:sp>
    </p:spTree>
    <p:extLst>
      <p:ext uri="{BB962C8B-B14F-4D97-AF65-F5344CB8AC3E}">
        <p14:creationId xmlns:p14="http://schemas.microsoft.com/office/powerpoint/2010/main" val="18558528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EBAB63F-3B27-4EF8-80A9-3731721D91AA}" type="datetimeFigureOut">
              <a:rPr lang="en-US" smtClean="0"/>
              <a:t>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2E9387-AD70-4440-AE86-02962418BF4C}" type="slidenum">
              <a:rPr lang="en-US" smtClean="0"/>
              <a:t>‹#›</a:t>
            </a:fld>
            <a:endParaRPr lang="en-US"/>
          </a:p>
        </p:txBody>
      </p:sp>
    </p:spTree>
    <p:extLst>
      <p:ext uri="{BB962C8B-B14F-4D97-AF65-F5344CB8AC3E}">
        <p14:creationId xmlns:p14="http://schemas.microsoft.com/office/powerpoint/2010/main" val="2702863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EBAB63F-3B27-4EF8-80A9-3731721D91AA}" type="datetimeFigureOut">
              <a:rPr lang="en-US" smtClean="0"/>
              <a:t>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2E9387-AD70-4440-AE86-02962418BF4C}" type="slidenum">
              <a:rPr lang="en-US" smtClean="0"/>
              <a:t>‹#›</a:t>
            </a:fld>
            <a:endParaRPr lang="en-US"/>
          </a:p>
        </p:txBody>
      </p:sp>
    </p:spTree>
    <p:extLst>
      <p:ext uri="{BB962C8B-B14F-4D97-AF65-F5344CB8AC3E}">
        <p14:creationId xmlns:p14="http://schemas.microsoft.com/office/powerpoint/2010/main" val="3509937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EBAB63F-3B27-4EF8-80A9-3731721D91AA}" type="datetimeFigureOut">
              <a:rPr lang="en-US" smtClean="0"/>
              <a:t>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2E9387-AD70-4440-AE86-02962418BF4C}" type="slidenum">
              <a:rPr lang="en-US" smtClean="0"/>
              <a:t>‹#›</a:t>
            </a:fld>
            <a:endParaRPr lang="en-US"/>
          </a:p>
        </p:txBody>
      </p:sp>
    </p:spTree>
    <p:extLst>
      <p:ext uri="{BB962C8B-B14F-4D97-AF65-F5344CB8AC3E}">
        <p14:creationId xmlns:p14="http://schemas.microsoft.com/office/powerpoint/2010/main" val="425730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EBAB63F-3B27-4EF8-80A9-3731721D91AA}" type="datetimeFigureOut">
              <a:rPr lang="en-US" smtClean="0"/>
              <a:t>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2E9387-AD70-4440-AE86-02962418BF4C}" type="slidenum">
              <a:rPr lang="en-US" smtClean="0"/>
              <a:t>‹#›</a:t>
            </a:fld>
            <a:endParaRPr lang="en-US"/>
          </a:p>
        </p:txBody>
      </p:sp>
    </p:spTree>
    <p:extLst>
      <p:ext uri="{BB962C8B-B14F-4D97-AF65-F5344CB8AC3E}">
        <p14:creationId xmlns:p14="http://schemas.microsoft.com/office/powerpoint/2010/main" val="870708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EBAB63F-3B27-4EF8-80A9-3731721D91AA}" type="datetimeFigureOut">
              <a:rPr lang="en-US" smtClean="0"/>
              <a:t>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2E9387-AD70-4440-AE86-02962418BF4C}" type="slidenum">
              <a:rPr lang="en-US" smtClean="0"/>
              <a:t>‹#›</a:t>
            </a:fld>
            <a:endParaRPr lang="en-US"/>
          </a:p>
        </p:txBody>
      </p:sp>
    </p:spTree>
    <p:extLst>
      <p:ext uri="{BB962C8B-B14F-4D97-AF65-F5344CB8AC3E}">
        <p14:creationId xmlns:p14="http://schemas.microsoft.com/office/powerpoint/2010/main" val="1971176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EBAB63F-3B27-4EF8-80A9-3731721D91AA}" type="datetimeFigureOut">
              <a:rPr lang="en-US" smtClean="0"/>
              <a:t>1/6/2025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2E9387-AD70-4440-AE86-02962418BF4C}" type="slidenum">
              <a:rPr lang="en-US" smtClean="0"/>
              <a:t>‹#›</a:t>
            </a:fld>
            <a:endParaRPr lang="en-US"/>
          </a:p>
        </p:txBody>
      </p:sp>
    </p:spTree>
    <p:extLst>
      <p:ext uri="{BB962C8B-B14F-4D97-AF65-F5344CB8AC3E}">
        <p14:creationId xmlns:p14="http://schemas.microsoft.com/office/powerpoint/2010/main" val="3961345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EBAB63F-3B27-4EF8-80A9-3731721D91AA}" type="datetimeFigureOut">
              <a:rPr lang="en-US" smtClean="0"/>
              <a:t>1/6/2025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2E9387-AD70-4440-AE86-02962418BF4C}" type="slidenum">
              <a:rPr lang="en-US" smtClean="0"/>
              <a:t>‹#›</a:t>
            </a:fld>
            <a:endParaRPr lang="en-US"/>
          </a:p>
        </p:txBody>
      </p:sp>
    </p:spTree>
    <p:extLst>
      <p:ext uri="{BB962C8B-B14F-4D97-AF65-F5344CB8AC3E}">
        <p14:creationId xmlns:p14="http://schemas.microsoft.com/office/powerpoint/2010/main" val="1060337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BAB63F-3B27-4EF8-80A9-3731721D91AA}" type="datetimeFigureOut">
              <a:rPr lang="en-US" smtClean="0"/>
              <a:t>1/6/2025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2E9387-AD70-4440-AE86-02962418BF4C}" type="slidenum">
              <a:rPr lang="en-US" smtClean="0"/>
              <a:t>‹#›</a:t>
            </a:fld>
            <a:endParaRPr lang="en-US"/>
          </a:p>
        </p:txBody>
      </p:sp>
    </p:spTree>
    <p:extLst>
      <p:ext uri="{BB962C8B-B14F-4D97-AF65-F5344CB8AC3E}">
        <p14:creationId xmlns:p14="http://schemas.microsoft.com/office/powerpoint/2010/main" val="3569245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EBAB63F-3B27-4EF8-80A9-3731721D91AA}" type="datetimeFigureOut">
              <a:rPr lang="en-US" smtClean="0"/>
              <a:t>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2E9387-AD70-4440-AE86-02962418BF4C}" type="slidenum">
              <a:rPr lang="en-US" smtClean="0"/>
              <a:t>‹#›</a:t>
            </a:fld>
            <a:endParaRPr lang="en-US"/>
          </a:p>
        </p:txBody>
      </p:sp>
    </p:spTree>
    <p:extLst>
      <p:ext uri="{BB962C8B-B14F-4D97-AF65-F5344CB8AC3E}">
        <p14:creationId xmlns:p14="http://schemas.microsoft.com/office/powerpoint/2010/main" val="747281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EBAB63F-3B27-4EF8-80A9-3731721D91AA}" type="datetimeFigureOut">
              <a:rPr lang="en-US" smtClean="0"/>
              <a:t>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2E9387-AD70-4440-AE86-02962418BF4C}" type="slidenum">
              <a:rPr lang="en-US" smtClean="0"/>
              <a:t>‹#›</a:t>
            </a:fld>
            <a:endParaRPr lang="en-US"/>
          </a:p>
        </p:txBody>
      </p:sp>
    </p:spTree>
    <p:extLst>
      <p:ext uri="{BB962C8B-B14F-4D97-AF65-F5344CB8AC3E}">
        <p14:creationId xmlns:p14="http://schemas.microsoft.com/office/powerpoint/2010/main" val="260998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1EBAB63F-3B27-4EF8-80A9-3731721D91AA}" type="datetimeFigureOut">
              <a:rPr lang="en-US" smtClean="0"/>
              <a:t>1/6/2025</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7A2E9387-AD70-4440-AE86-02962418BF4C}" type="slidenum">
              <a:rPr lang="en-US" smtClean="0"/>
              <a:t>‹#›</a:t>
            </a:fld>
            <a:endParaRPr lang="en-US"/>
          </a:p>
        </p:txBody>
      </p:sp>
    </p:spTree>
    <p:extLst>
      <p:ext uri="{BB962C8B-B14F-4D97-AF65-F5344CB8AC3E}">
        <p14:creationId xmlns:p14="http://schemas.microsoft.com/office/powerpoint/2010/main" val="234511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Fibre.JPG"/>
          <p:cNvPicPr/>
          <p:nvPr/>
        </p:nvPicPr>
        <p:blipFill>
          <a:blip r:embed="rId2" cstate="print"/>
          <a:stretch>
            <a:fillRect/>
          </a:stretch>
        </p:blipFill>
        <p:spPr>
          <a:xfrm>
            <a:off x="6286610" y="1200150"/>
            <a:ext cx="2744083" cy="1828800"/>
          </a:xfrm>
          <a:prstGeom prst="roundRect">
            <a:avLst>
              <a:gd name="adj" fmla="val 8594"/>
            </a:avLst>
          </a:prstGeom>
          <a:solidFill>
            <a:srgbClr val="FFFFFF">
              <a:shade val="85000"/>
            </a:srgbClr>
          </a:solidFill>
          <a:ln>
            <a:noFill/>
          </a:ln>
          <a:effectLst/>
        </p:spPr>
      </p:pic>
      <p:sp>
        <p:nvSpPr>
          <p:cNvPr id="5" name="TextBox 4"/>
          <p:cNvSpPr txBox="1"/>
          <p:nvPr/>
        </p:nvSpPr>
        <p:spPr>
          <a:xfrm>
            <a:off x="1981200" y="-14823"/>
            <a:ext cx="5638800" cy="1200329"/>
          </a:xfrm>
          <a:prstGeom prst="rect">
            <a:avLst/>
          </a:prstGeom>
          <a:noFill/>
        </p:spPr>
        <p:txBody>
          <a:bodyPr wrap="square" rtlCol="0">
            <a:spAutoFit/>
          </a:bodyPr>
          <a:lstStyle/>
          <a:p>
            <a:r>
              <a:rPr lang="en-US" sz="2400" dirty="0"/>
              <a:t>Smurfit WestRock Longview Roles:</a:t>
            </a:r>
          </a:p>
          <a:p>
            <a:r>
              <a:rPr lang="en-US" sz="2400" dirty="0"/>
              <a:t>Process Optimization and Process Control (</a:t>
            </a:r>
            <a:r>
              <a:rPr lang="en-US" sz="2400"/>
              <a:t>Chem E)</a:t>
            </a:r>
            <a:endParaRPr lang="en-US" sz="2400" dirty="0"/>
          </a:p>
        </p:txBody>
      </p:sp>
      <p:sp>
        <p:nvSpPr>
          <p:cNvPr id="6" name="Rectangle 5"/>
          <p:cNvSpPr/>
          <p:nvPr/>
        </p:nvSpPr>
        <p:spPr>
          <a:xfrm>
            <a:off x="533400" y="4470797"/>
            <a:ext cx="5257800" cy="615553"/>
          </a:xfrm>
          <a:prstGeom prst="rect">
            <a:avLst/>
          </a:prstGeom>
        </p:spPr>
        <p:txBody>
          <a:bodyPr wrap="square">
            <a:spAutoFit/>
          </a:bodyPr>
          <a:lstStyle/>
          <a:p>
            <a:r>
              <a:rPr lang="en-US" sz="1700" b="1" dirty="0"/>
              <a:t>How to apply:  </a:t>
            </a:r>
            <a:r>
              <a:rPr lang="en-US" sz="1700" dirty="0"/>
              <a:t>For instructions on how to apply</a:t>
            </a:r>
            <a:r>
              <a:rPr lang="en-US" sz="1600" dirty="0"/>
              <a:t>, contact </a:t>
            </a:r>
            <a:r>
              <a:rPr lang="en-US" sz="1700" dirty="0">
                <a:solidFill>
                  <a:schemeClr val="tx2">
                    <a:lumMod val="60000"/>
                    <a:lumOff val="40000"/>
                  </a:schemeClr>
                </a:solidFill>
              </a:rPr>
              <a:t>alexander.l.graham@westrock.com</a:t>
            </a:r>
            <a:endParaRPr lang="en-US" sz="1700" dirty="0"/>
          </a:p>
        </p:txBody>
      </p:sp>
      <p:sp>
        <p:nvSpPr>
          <p:cNvPr id="9" name="Rectangle 8"/>
          <p:cNvSpPr/>
          <p:nvPr/>
        </p:nvSpPr>
        <p:spPr>
          <a:xfrm>
            <a:off x="533400" y="1200150"/>
            <a:ext cx="5257800" cy="1107996"/>
          </a:xfrm>
          <a:prstGeom prst="rect">
            <a:avLst/>
          </a:prstGeom>
        </p:spPr>
        <p:txBody>
          <a:bodyPr wrap="square">
            <a:spAutoFit/>
          </a:bodyPr>
          <a:lstStyle/>
          <a:p>
            <a:r>
              <a:rPr lang="en-US" sz="1700" b="1" dirty="0"/>
              <a:t>Smurfit WestRock </a:t>
            </a:r>
            <a:r>
              <a:rPr lang="en-US" sz="1700" dirty="0"/>
              <a:t>is looking for summer interns and full-time associates at our Longview, WA mill. We </a:t>
            </a:r>
            <a:r>
              <a:rPr lang="en-US" sz="1600" dirty="0"/>
              <a:t>are seeking skilled, self-motivated, and results-driven people for these positions.</a:t>
            </a:r>
            <a:endParaRPr lang="en-US" sz="1700" dirty="0"/>
          </a:p>
        </p:txBody>
      </p:sp>
      <p:sp>
        <p:nvSpPr>
          <p:cNvPr id="10" name="Rectangle 9"/>
          <p:cNvSpPr/>
          <p:nvPr/>
        </p:nvSpPr>
        <p:spPr>
          <a:xfrm>
            <a:off x="533400" y="2291536"/>
            <a:ext cx="5257800" cy="2185214"/>
          </a:xfrm>
          <a:prstGeom prst="rect">
            <a:avLst/>
          </a:prstGeom>
        </p:spPr>
        <p:txBody>
          <a:bodyPr wrap="square">
            <a:spAutoFit/>
          </a:bodyPr>
          <a:lstStyle/>
          <a:p>
            <a:r>
              <a:rPr lang="en-US" sz="1700" b="1" dirty="0"/>
              <a:t>What would you be doing? </a:t>
            </a:r>
            <a:r>
              <a:rPr lang="en-US" sz="1700" dirty="0"/>
              <a:t>Investigating and developing solutions in multiple areas of the production process including analyzing process units, simulation, and control implementation.  We will give you meaningful projects that will make a difference – no busywork. Project work can involve both process control and process optimization. And last but not least, we think it’s important to have fun too!</a:t>
            </a:r>
          </a:p>
        </p:txBody>
      </p:sp>
      <p:cxnSp>
        <p:nvCxnSpPr>
          <p:cNvPr id="12" name="Straight Connector 11"/>
          <p:cNvCxnSpPr/>
          <p:nvPr/>
        </p:nvCxnSpPr>
        <p:spPr>
          <a:xfrm>
            <a:off x="0" y="1123950"/>
            <a:ext cx="9144000" cy="0"/>
          </a:xfrm>
          <a:prstGeom prst="line">
            <a:avLst/>
          </a:prstGeom>
          <a:ln w="28575">
            <a:solidFill>
              <a:srgbClr val="7A6C6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1026" name="Picture 2" descr="M:\Share\Team Building\Team Building - 2015\Devin\whitesalmon_8-6-15_pm_pod3 (20).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470" t="4471" r="8148" b="8148"/>
          <a:stretch/>
        </p:blipFill>
        <p:spPr bwMode="auto">
          <a:xfrm>
            <a:off x="6286610" y="3180762"/>
            <a:ext cx="2744083" cy="1829388"/>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913414526">
            <a:extLst>
              <a:ext uri="{FF2B5EF4-FFF2-40B4-BE49-F238E27FC236}">
                <a16:creationId xmlns:a16="http://schemas.microsoft.com/office/drawing/2014/main" id="{65746233-9CCB-8D2D-E994-E46FDC279A4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63" y="4763"/>
            <a:ext cx="165735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22801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23BCA1-38E0-7301-89B6-AAC0A7F8EE50}"/>
            </a:ext>
          </a:extLst>
        </p:cNvPr>
        <p:cNvGrpSpPr/>
        <p:nvPr/>
      </p:nvGrpSpPr>
      <p:grpSpPr>
        <a:xfrm>
          <a:off x="0" y="0"/>
          <a:ext cx="0" cy="0"/>
          <a:chOff x="0" y="0"/>
          <a:chExt cx="0" cy="0"/>
        </a:xfrm>
      </p:grpSpPr>
      <p:pic>
        <p:nvPicPr>
          <p:cNvPr id="7" name="Picture 6" descr="Fibre.JPG">
            <a:extLst>
              <a:ext uri="{FF2B5EF4-FFF2-40B4-BE49-F238E27FC236}">
                <a16:creationId xmlns:a16="http://schemas.microsoft.com/office/drawing/2014/main" id="{3DD307D2-DF2A-CC53-83A3-F2CA75685300}"/>
              </a:ext>
            </a:extLst>
          </p:cNvPr>
          <p:cNvPicPr/>
          <p:nvPr/>
        </p:nvPicPr>
        <p:blipFill>
          <a:blip r:embed="rId2" cstate="print"/>
          <a:stretch>
            <a:fillRect/>
          </a:stretch>
        </p:blipFill>
        <p:spPr>
          <a:xfrm>
            <a:off x="6286610" y="1200150"/>
            <a:ext cx="2744083" cy="1828800"/>
          </a:xfrm>
          <a:prstGeom prst="roundRect">
            <a:avLst>
              <a:gd name="adj" fmla="val 8594"/>
            </a:avLst>
          </a:prstGeom>
          <a:solidFill>
            <a:srgbClr val="FFFFFF">
              <a:shade val="85000"/>
            </a:srgbClr>
          </a:solidFill>
          <a:ln>
            <a:noFill/>
          </a:ln>
          <a:effectLst/>
        </p:spPr>
      </p:pic>
      <p:sp>
        <p:nvSpPr>
          <p:cNvPr id="5" name="TextBox 4">
            <a:extLst>
              <a:ext uri="{FF2B5EF4-FFF2-40B4-BE49-F238E27FC236}">
                <a16:creationId xmlns:a16="http://schemas.microsoft.com/office/drawing/2014/main" id="{0B900DA2-5AA7-FD9D-2B57-B05F58994948}"/>
              </a:ext>
            </a:extLst>
          </p:cNvPr>
          <p:cNvSpPr txBox="1"/>
          <p:nvPr/>
        </p:nvSpPr>
        <p:spPr>
          <a:xfrm>
            <a:off x="1981200" y="-14823"/>
            <a:ext cx="5410200" cy="830997"/>
          </a:xfrm>
          <a:prstGeom prst="rect">
            <a:avLst/>
          </a:prstGeom>
          <a:noFill/>
        </p:spPr>
        <p:txBody>
          <a:bodyPr wrap="square" rtlCol="0">
            <a:spAutoFit/>
          </a:bodyPr>
          <a:lstStyle/>
          <a:p>
            <a:r>
              <a:rPr lang="en-US" sz="2400" dirty="0"/>
              <a:t>Smurfit WestRock Longview Roles:</a:t>
            </a:r>
          </a:p>
          <a:p>
            <a:r>
              <a:rPr lang="en-US" sz="2400" dirty="0"/>
              <a:t>Reliability (ME and EE)</a:t>
            </a:r>
          </a:p>
        </p:txBody>
      </p:sp>
      <p:sp>
        <p:nvSpPr>
          <p:cNvPr id="6" name="Rectangle 5">
            <a:extLst>
              <a:ext uri="{FF2B5EF4-FFF2-40B4-BE49-F238E27FC236}">
                <a16:creationId xmlns:a16="http://schemas.microsoft.com/office/drawing/2014/main" id="{CA80BBD2-A5F9-81E1-7FCB-E15751C4AE14}"/>
              </a:ext>
            </a:extLst>
          </p:cNvPr>
          <p:cNvSpPr/>
          <p:nvPr/>
        </p:nvSpPr>
        <p:spPr>
          <a:xfrm>
            <a:off x="533400" y="4470797"/>
            <a:ext cx="5257800" cy="615553"/>
          </a:xfrm>
          <a:prstGeom prst="rect">
            <a:avLst/>
          </a:prstGeom>
        </p:spPr>
        <p:txBody>
          <a:bodyPr wrap="square">
            <a:spAutoFit/>
          </a:bodyPr>
          <a:lstStyle/>
          <a:p>
            <a:r>
              <a:rPr lang="en-US" sz="1700" b="1" dirty="0"/>
              <a:t>How to apply:  </a:t>
            </a:r>
            <a:r>
              <a:rPr lang="en-US" sz="1700" dirty="0"/>
              <a:t>For instructions on how to apply</a:t>
            </a:r>
            <a:r>
              <a:rPr lang="en-US" sz="1600" dirty="0"/>
              <a:t>, contact </a:t>
            </a:r>
            <a:r>
              <a:rPr lang="en-US" sz="1700" dirty="0">
                <a:solidFill>
                  <a:schemeClr val="tx2">
                    <a:lumMod val="60000"/>
                    <a:lumOff val="40000"/>
                  </a:schemeClr>
                </a:solidFill>
              </a:rPr>
              <a:t>alexander.l.graham@westrock.com</a:t>
            </a:r>
            <a:endParaRPr lang="en-US" sz="1700" dirty="0"/>
          </a:p>
        </p:txBody>
      </p:sp>
      <p:sp>
        <p:nvSpPr>
          <p:cNvPr id="9" name="Rectangle 8">
            <a:extLst>
              <a:ext uri="{FF2B5EF4-FFF2-40B4-BE49-F238E27FC236}">
                <a16:creationId xmlns:a16="http://schemas.microsoft.com/office/drawing/2014/main" id="{CA83C3AE-BA96-F4D7-5EAC-C1801FDF2986}"/>
              </a:ext>
            </a:extLst>
          </p:cNvPr>
          <p:cNvSpPr/>
          <p:nvPr/>
        </p:nvSpPr>
        <p:spPr>
          <a:xfrm>
            <a:off x="533400" y="1200150"/>
            <a:ext cx="5257800" cy="861774"/>
          </a:xfrm>
          <a:prstGeom prst="rect">
            <a:avLst/>
          </a:prstGeom>
        </p:spPr>
        <p:txBody>
          <a:bodyPr wrap="square">
            <a:spAutoFit/>
          </a:bodyPr>
          <a:lstStyle/>
          <a:p>
            <a:r>
              <a:rPr lang="en-US" sz="1700" b="1" dirty="0"/>
              <a:t>Smurfit WestRock </a:t>
            </a:r>
            <a:r>
              <a:rPr lang="en-US" sz="1700" dirty="0"/>
              <a:t>is looking for summer interns at our Longview, WA mill. We </a:t>
            </a:r>
            <a:r>
              <a:rPr lang="en-US" sz="1600" dirty="0"/>
              <a:t>are seeking skilled, self-motivated, and results-driven people for these positions.</a:t>
            </a:r>
            <a:endParaRPr lang="en-US" sz="1700" dirty="0"/>
          </a:p>
        </p:txBody>
      </p:sp>
      <p:sp>
        <p:nvSpPr>
          <p:cNvPr id="10" name="Rectangle 9">
            <a:extLst>
              <a:ext uri="{FF2B5EF4-FFF2-40B4-BE49-F238E27FC236}">
                <a16:creationId xmlns:a16="http://schemas.microsoft.com/office/drawing/2014/main" id="{219CE5D2-BB5D-A345-77F8-779F5AF21D0D}"/>
              </a:ext>
            </a:extLst>
          </p:cNvPr>
          <p:cNvSpPr/>
          <p:nvPr/>
        </p:nvSpPr>
        <p:spPr>
          <a:xfrm>
            <a:off x="533400" y="2291536"/>
            <a:ext cx="5257800" cy="1923604"/>
          </a:xfrm>
          <a:prstGeom prst="rect">
            <a:avLst/>
          </a:prstGeom>
        </p:spPr>
        <p:txBody>
          <a:bodyPr wrap="square">
            <a:spAutoFit/>
          </a:bodyPr>
          <a:lstStyle/>
          <a:p>
            <a:r>
              <a:rPr lang="en-US" sz="1700" b="1" dirty="0"/>
              <a:t>What would you be doing? </a:t>
            </a:r>
            <a:r>
              <a:rPr lang="en-US" sz="1700" dirty="0"/>
              <a:t>Focus on troubleshooting breakdown events and overall improvement of machine function.  Tasks may include fact finding, data analysis, project management, drawing development, 5S work, and more. We will give you meaningful projects that will make a difference – no busywork. And last but not least, we think it’s important to have fun too!</a:t>
            </a:r>
          </a:p>
        </p:txBody>
      </p:sp>
      <p:cxnSp>
        <p:nvCxnSpPr>
          <p:cNvPr id="12" name="Straight Connector 11">
            <a:extLst>
              <a:ext uri="{FF2B5EF4-FFF2-40B4-BE49-F238E27FC236}">
                <a16:creationId xmlns:a16="http://schemas.microsoft.com/office/drawing/2014/main" id="{09636779-4194-B721-E03C-E28F8095A439}"/>
              </a:ext>
            </a:extLst>
          </p:cNvPr>
          <p:cNvCxnSpPr/>
          <p:nvPr/>
        </p:nvCxnSpPr>
        <p:spPr>
          <a:xfrm>
            <a:off x="0" y="1123950"/>
            <a:ext cx="9144000" cy="0"/>
          </a:xfrm>
          <a:prstGeom prst="line">
            <a:avLst/>
          </a:prstGeom>
          <a:ln w="28575">
            <a:solidFill>
              <a:srgbClr val="7A6C6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1026" name="Picture 2" descr="M:\Share\Team Building\Team Building - 2015\Devin\whitesalmon_8-6-15_pm_pod3 (20).JPG">
            <a:extLst>
              <a:ext uri="{FF2B5EF4-FFF2-40B4-BE49-F238E27FC236}">
                <a16:creationId xmlns:a16="http://schemas.microsoft.com/office/drawing/2014/main" id="{9AFC2369-36F2-8832-232E-9543C455FA43}"/>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470" t="4471" r="8148" b="8148"/>
          <a:stretch/>
        </p:blipFill>
        <p:spPr bwMode="auto">
          <a:xfrm>
            <a:off x="6286610" y="3180762"/>
            <a:ext cx="2744083" cy="1829388"/>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913414526">
            <a:extLst>
              <a:ext uri="{FF2B5EF4-FFF2-40B4-BE49-F238E27FC236}">
                <a16:creationId xmlns:a16="http://schemas.microsoft.com/office/drawing/2014/main" id="{49EC93EB-840E-452E-DF79-355AB1C10D8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63" y="4763"/>
            <a:ext cx="165735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92965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B8263C-2DA5-1B72-4BE0-18B06F461ECA}"/>
            </a:ext>
          </a:extLst>
        </p:cNvPr>
        <p:cNvGrpSpPr/>
        <p:nvPr/>
      </p:nvGrpSpPr>
      <p:grpSpPr>
        <a:xfrm>
          <a:off x="0" y="0"/>
          <a:ext cx="0" cy="0"/>
          <a:chOff x="0" y="0"/>
          <a:chExt cx="0" cy="0"/>
        </a:xfrm>
      </p:grpSpPr>
      <p:pic>
        <p:nvPicPr>
          <p:cNvPr id="7" name="Picture 6" descr="Fibre.JPG">
            <a:extLst>
              <a:ext uri="{FF2B5EF4-FFF2-40B4-BE49-F238E27FC236}">
                <a16:creationId xmlns:a16="http://schemas.microsoft.com/office/drawing/2014/main" id="{4D5E5328-66CF-EDC3-A177-2F9D671A342D}"/>
              </a:ext>
            </a:extLst>
          </p:cNvPr>
          <p:cNvPicPr/>
          <p:nvPr/>
        </p:nvPicPr>
        <p:blipFill>
          <a:blip r:embed="rId2" cstate="print"/>
          <a:stretch>
            <a:fillRect/>
          </a:stretch>
        </p:blipFill>
        <p:spPr>
          <a:xfrm>
            <a:off x="6286610" y="1200150"/>
            <a:ext cx="2744083" cy="1828800"/>
          </a:xfrm>
          <a:prstGeom prst="roundRect">
            <a:avLst>
              <a:gd name="adj" fmla="val 8594"/>
            </a:avLst>
          </a:prstGeom>
          <a:solidFill>
            <a:srgbClr val="FFFFFF">
              <a:shade val="85000"/>
            </a:srgbClr>
          </a:solidFill>
          <a:ln>
            <a:noFill/>
          </a:ln>
          <a:effectLst/>
        </p:spPr>
      </p:pic>
      <p:sp>
        <p:nvSpPr>
          <p:cNvPr id="5" name="TextBox 4">
            <a:extLst>
              <a:ext uri="{FF2B5EF4-FFF2-40B4-BE49-F238E27FC236}">
                <a16:creationId xmlns:a16="http://schemas.microsoft.com/office/drawing/2014/main" id="{DE0F804D-7FF6-605C-AB5F-01E3B63428B5}"/>
              </a:ext>
            </a:extLst>
          </p:cNvPr>
          <p:cNvSpPr txBox="1"/>
          <p:nvPr/>
        </p:nvSpPr>
        <p:spPr>
          <a:xfrm>
            <a:off x="1981200" y="-14823"/>
            <a:ext cx="5410200" cy="830997"/>
          </a:xfrm>
          <a:prstGeom prst="rect">
            <a:avLst/>
          </a:prstGeom>
          <a:noFill/>
        </p:spPr>
        <p:txBody>
          <a:bodyPr wrap="square" rtlCol="0">
            <a:spAutoFit/>
          </a:bodyPr>
          <a:lstStyle/>
          <a:p>
            <a:r>
              <a:rPr lang="en-US" sz="2400" dirty="0"/>
              <a:t>Smurfit WestRock Longview Roles:</a:t>
            </a:r>
          </a:p>
          <a:p>
            <a:r>
              <a:rPr lang="en-US" sz="2400" dirty="0"/>
              <a:t>Capital Project Management (ME and EE)</a:t>
            </a:r>
          </a:p>
        </p:txBody>
      </p:sp>
      <p:sp>
        <p:nvSpPr>
          <p:cNvPr id="6" name="Rectangle 5">
            <a:extLst>
              <a:ext uri="{FF2B5EF4-FFF2-40B4-BE49-F238E27FC236}">
                <a16:creationId xmlns:a16="http://schemas.microsoft.com/office/drawing/2014/main" id="{DDB2BFF0-AB3F-F4C8-01CF-4C18BB860532}"/>
              </a:ext>
            </a:extLst>
          </p:cNvPr>
          <p:cNvSpPr/>
          <p:nvPr/>
        </p:nvSpPr>
        <p:spPr>
          <a:xfrm>
            <a:off x="533400" y="4470797"/>
            <a:ext cx="5257800" cy="615553"/>
          </a:xfrm>
          <a:prstGeom prst="rect">
            <a:avLst/>
          </a:prstGeom>
        </p:spPr>
        <p:txBody>
          <a:bodyPr wrap="square">
            <a:spAutoFit/>
          </a:bodyPr>
          <a:lstStyle/>
          <a:p>
            <a:r>
              <a:rPr lang="en-US" sz="1700" b="1" dirty="0"/>
              <a:t>How to apply:  </a:t>
            </a:r>
            <a:r>
              <a:rPr lang="en-US" sz="1700" dirty="0"/>
              <a:t>For instructions on how to apply</a:t>
            </a:r>
            <a:r>
              <a:rPr lang="en-US" sz="1600" dirty="0"/>
              <a:t>, contact </a:t>
            </a:r>
            <a:r>
              <a:rPr lang="en-US" sz="1700" dirty="0">
                <a:solidFill>
                  <a:schemeClr val="tx2">
                    <a:lumMod val="60000"/>
                    <a:lumOff val="40000"/>
                  </a:schemeClr>
                </a:solidFill>
              </a:rPr>
              <a:t>alexander.l.graham@westrock.com</a:t>
            </a:r>
            <a:endParaRPr lang="en-US" sz="1700" dirty="0"/>
          </a:p>
        </p:txBody>
      </p:sp>
      <p:sp>
        <p:nvSpPr>
          <p:cNvPr id="9" name="Rectangle 8">
            <a:extLst>
              <a:ext uri="{FF2B5EF4-FFF2-40B4-BE49-F238E27FC236}">
                <a16:creationId xmlns:a16="http://schemas.microsoft.com/office/drawing/2014/main" id="{4C0982DB-BD11-5425-0459-085AFFDFE93D}"/>
              </a:ext>
            </a:extLst>
          </p:cNvPr>
          <p:cNvSpPr/>
          <p:nvPr/>
        </p:nvSpPr>
        <p:spPr>
          <a:xfrm>
            <a:off x="533400" y="1200150"/>
            <a:ext cx="5257800" cy="861774"/>
          </a:xfrm>
          <a:prstGeom prst="rect">
            <a:avLst/>
          </a:prstGeom>
        </p:spPr>
        <p:txBody>
          <a:bodyPr wrap="square">
            <a:spAutoFit/>
          </a:bodyPr>
          <a:lstStyle/>
          <a:p>
            <a:r>
              <a:rPr lang="en-US" sz="1700" b="1" dirty="0"/>
              <a:t>Smurfit WestRock </a:t>
            </a:r>
            <a:r>
              <a:rPr lang="en-US" sz="1700" dirty="0"/>
              <a:t>is looking for summer interns at our Longview, WA mill. We </a:t>
            </a:r>
            <a:r>
              <a:rPr lang="en-US" sz="1600" dirty="0"/>
              <a:t>are seeking skilled, self-motivated, and results-driven people for these positions.</a:t>
            </a:r>
            <a:endParaRPr lang="en-US" sz="1700" dirty="0"/>
          </a:p>
        </p:txBody>
      </p:sp>
      <p:sp>
        <p:nvSpPr>
          <p:cNvPr id="10" name="Rectangle 9">
            <a:extLst>
              <a:ext uri="{FF2B5EF4-FFF2-40B4-BE49-F238E27FC236}">
                <a16:creationId xmlns:a16="http://schemas.microsoft.com/office/drawing/2014/main" id="{52E84FC1-7EBB-7EA7-9CB6-A354A12B30C2}"/>
              </a:ext>
            </a:extLst>
          </p:cNvPr>
          <p:cNvSpPr/>
          <p:nvPr/>
        </p:nvSpPr>
        <p:spPr>
          <a:xfrm>
            <a:off x="533400" y="2291536"/>
            <a:ext cx="5257800" cy="1923604"/>
          </a:xfrm>
          <a:prstGeom prst="rect">
            <a:avLst/>
          </a:prstGeom>
        </p:spPr>
        <p:txBody>
          <a:bodyPr wrap="square">
            <a:spAutoFit/>
          </a:bodyPr>
          <a:lstStyle/>
          <a:p>
            <a:r>
              <a:rPr lang="en-US" sz="1700" b="1" dirty="0"/>
              <a:t>What would you be doing? </a:t>
            </a:r>
            <a:r>
              <a:rPr lang="en-US" sz="1700" dirty="0"/>
              <a:t>Focus on developing and executing large projects to improve the mill.  This could include data analysis and project justification, detailed project design, managing the project execution, and much more. We will give you meaningful projects that will make a difference – no busywork. And last but not least, we think it’s important to have fun too!</a:t>
            </a:r>
          </a:p>
        </p:txBody>
      </p:sp>
      <p:cxnSp>
        <p:nvCxnSpPr>
          <p:cNvPr id="12" name="Straight Connector 11">
            <a:extLst>
              <a:ext uri="{FF2B5EF4-FFF2-40B4-BE49-F238E27FC236}">
                <a16:creationId xmlns:a16="http://schemas.microsoft.com/office/drawing/2014/main" id="{5C47E8D9-3F22-00A2-2DDF-0EE8AB7E37E1}"/>
              </a:ext>
            </a:extLst>
          </p:cNvPr>
          <p:cNvCxnSpPr/>
          <p:nvPr/>
        </p:nvCxnSpPr>
        <p:spPr>
          <a:xfrm>
            <a:off x="0" y="1123950"/>
            <a:ext cx="9144000" cy="0"/>
          </a:xfrm>
          <a:prstGeom prst="line">
            <a:avLst/>
          </a:prstGeom>
          <a:ln w="28575">
            <a:solidFill>
              <a:srgbClr val="7A6C64"/>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1026" name="Picture 2" descr="M:\Share\Team Building\Team Building - 2015\Devin\whitesalmon_8-6-15_pm_pod3 (20).JPG">
            <a:extLst>
              <a:ext uri="{FF2B5EF4-FFF2-40B4-BE49-F238E27FC236}">
                <a16:creationId xmlns:a16="http://schemas.microsoft.com/office/drawing/2014/main" id="{657118C0-045D-108E-E3FC-821F62E685FB}"/>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470" t="4471" r="8148" b="8148"/>
          <a:stretch/>
        </p:blipFill>
        <p:spPr bwMode="auto">
          <a:xfrm>
            <a:off x="6286610" y="3180762"/>
            <a:ext cx="2744083" cy="1829388"/>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913414526">
            <a:extLst>
              <a:ext uri="{FF2B5EF4-FFF2-40B4-BE49-F238E27FC236}">
                <a16:creationId xmlns:a16="http://schemas.microsoft.com/office/drawing/2014/main" id="{FF390934-BDC3-F29B-7D95-394A7F33EEC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63" y="4763"/>
            <a:ext cx="165735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425574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347</TotalTime>
  <Words>396</Words>
  <Application>Microsoft Office PowerPoint</Application>
  <PresentationFormat>On-screen Show (16:9)</PresentationFormat>
  <Paragraphs>15</Paragraphs>
  <Slides>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Calibri</vt:lpstr>
      <vt:lpstr>Office Theme</vt:lpstr>
      <vt:lpstr>PowerPoint Presentation</vt:lpstr>
      <vt:lpstr>PowerPoint Presentation</vt:lpstr>
      <vt:lpstr>PowerPoint Presentation</vt:lpstr>
    </vt:vector>
  </TitlesOfParts>
  <Company>Kapstone Paper and Packaging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Gruenenfelder, Nicolas</dc:creator>
  <cp:lastModifiedBy>Alexander Graham</cp:lastModifiedBy>
  <cp:revision>36</cp:revision>
  <dcterms:created xsi:type="dcterms:W3CDTF">2015-08-11T21:48:04Z</dcterms:created>
  <dcterms:modified xsi:type="dcterms:W3CDTF">2025-01-06T23:48:52Z</dcterms:modified>
</cp:coreProperties>
</file>